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9" r:id="rId1"/>
  </p:sldMasterIdLst>
  <p:notesMasterIdLst>
    <p:notesMasterId r:id="rId29"/>
  </p:notesMasterIdLst>
  <p:sldIdLst>
    <p:sldId id="256" r:id="rId2"/>
    <p:sldId id="257" r:id="rId3"/>
    <p:sldId id="258" r:id="rId4"/>
    <p:sldId id="260" r:id="rId5"/>
    <p:sldId id="259" r:id="rId6"/>
    <p:sldId id="269" r:id="rId7"/>
    <p:sldId id="284" r:id="rId8"/>
    <p:sldId id="264" r:id="rId9"/>
    <p:sldId id="273" r:id="rId10"/>
    <p:sldId id="266" r:id="rId11"/>
    <p:sldId id="265" r:id="rId12"/>
    <p:sldId id="267" r:id="rId13"/>
    <p:sldId id="268" r:id="rId14"/>
    <p:sldId id="274" r:id="rId15"/>
    <p:sldId id="270" r:id="rId16"/>
    <p:sldId id="277" r:id="rId17"/>
    <p:sldId id="278" r:id="rId18"/>
    <p:sldId id="271" r:id="rId19"/>
    <p:sldId id="275" r:id="rId20"/>
    <p:sldId id="279" r:id="rId21"/>
    <p:sldId id="280" r:id="rId22"/>
    <p:sldId id="281" r:id="rId23"/>
    <p:sldId id="282" r:id="rId24"/>
    <p:sldId id="283" r:id="rId25"/>
    <p:sldId id="276" r:id="rId26"/>
    <p:sldId id="262" r:id="rId27"/>
    <p:sldId id="263" r:id="rId28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8431"/>
  </p:normalViewPr>
  <p:slideViewPr>
    <p:cSldViewPr snapToGrid="0">
      <p:cViewPr varScale="1">
        <p:scale>
          <a:sx n="90" d="100"/>
          <a:sy n="90" d="100"/>
        </p:scale>
        <p:origin x="23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81A800-38F8-4DC6-BD7C-657374BB703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59EB342-E113-47C3-A76D-7D1D25FD333E}">
      <dgm:prSet/>
      <dgm:spPr/>
      <dgm:t>
        <a:bodyPr/>
        <a:lstStyle/>
        <a:p>
          <a:r>
            <a:rPr lang="en-US"/>
            <a:t>Motivation </a:t>
          </a:r>
        </a:p>
      </dgm:t>
    </dgm:pt>
    <dgm:pt modelId="{66E50BD8-A84C-4732-9535-984EA7539203}" type="parTrans" cxnId="{42ECD942-4024-46E2-9AFA-C403A477602D}">
      <dgm:prSet/>
      <dgm:spPr/>
      <dgm:t>
        <a:bodyPr/>
        <a:lstStyle/>
        <a:p>
          <a:endParaRPr lang="en-US"/>
        </a:p>
      </dgm:t>
    </dgm:pt>
    <dgm:pt modelId="{95BC1F20-13C5-41DD-B7C9-D6C539185E91}" type="sibTrans" cxnId="{42ECD942-4024-46E2-9AFA-C403A477602D}">
      <dgm:prSet/>
      <dgm:spPr/>
      <dgm:t>
        <a:bodyPr/>
        <a:lstStyle/>
        <a:p>
          <a:endParaRPr lang="en-US"/>
        </a:p>
      </dgm:t>
    </dgm:pt>
    <dgm:pt modelId="{17B9A8E1-780E-43B7-9395-1F4192C3D958}">
      <dgm:prSet/>
      <dgm:spPr/>
      <dgm:t>
        <a:bodyPr/>
        <a:lstStyle/>
        <a:p>
          <a:r>
            <a:rPr lang="en-US" dirty="0"/>
            <a:t>Algorithm </a:t>
          </a:r>
        </a:p>
      </dgm:t>
    </dgm:pt>
    <dgm:pt modelId="{AAD48016-FE86-4465-AA4C-750FC7BAC8EA}" type="parTrans" cxnId="{764ABF16-654B-4AAA-96CB-D21CB1536B90}">
      <dgm:prSet/>
      <dgm:spPr/>
      <dgm:t>
        <a:bodyPr/>
        <a:lstStyle/>
        <a:p>
          <a:endParaRPr lang="en-US"/>
        </a:p>
      </dgm:t>
    </dgm:pt>
    <dgm:pt modelId="{DE2E0218-5547-4A4F-9DA7-60F8AC78FA33}" type="sibTrans" cxnId="{764ABF16-654B-4AAA-96CB-D21CB1536B90}">
      <dgm:prSet/>
      <dgm:spPr/>
      <dgm:t>
        <a:bodyPr/>
        <a:lstStyle/>
        <a:p>
          <a:endParaRPr lang="en-US"/>
        </a:p>
      </dgm:t>
    </dgm:pt>
    <dgm:pt modelId="{0FEC8E34-7B49-450A-95D3-421C45D24545}">
      <dgm:prSet/>
      <dgm:spPr/>
      <dgm:t>
        <a:bodyPr/>
        <a:lstStyle/>
        <a:p>
          <a:r>
            <a:rPr lang="en-US" dirty="0" err="1"/>
            <a:t>spec.boots</a:t>
          </a:r>
          <a:r>
            <a:rPr lang="en-US" dirty="0"/>
            <a:t> </a:t>
          </a:r>
        </a:p>
      </dgm:t>
    </dgm:pt>
    <dgm:pt modelId="{8BC1740C-8D55-4543-8147-6E9EB16CDCDE}" type="parTrans" cxnId="{3D225106-E9C5-4F61-8638-18539A42FB58}">
      <dgm:prSet/>
      <dgm:spPr/>
      <dgm:t>
        <a:bodyPr/>
        <a:lstStyle/>
        <a:p>
          <a:endParaRPr lang="en-US"/>
        </a:p>
      </dgm:t>
    </dgm:pt>
    <dgm:pt modelId="{C7D4A362-E99C-40E3-8F59-5BB252DF2D1E}" type="sibTrans" cxnId="{3D225106-E9C5-4F61-8638-18539A42FB58}">
      <dgm:prSet/>
      <dgm:spPr/>
      <dgm:t>
        <a:bodyPr/>
        <a:lstStyle/>
        <a:p>
          <a:endParaRPr lang="en-US"/>
        </a:p>
      </dgm:t>
    </dgm:pt>
    <dgm:pt modelId="{8DAEBD6E-EDB4-49AB-BBA5-399761EA587D}">
      <dgm:prSet/>
      <dgm:spPr/>
      <dgm:t>
        <a:bodyPr/>
        <a:lstStyle/>
        <a:p>
          <a:r>
            <a:rPr lang="en-US" dirty="0"/>
            <a:t>Applications</a:t>
          </a:r>
        </a:p>
      </dgm:t>
    </dgm:pt>
    <dgm:pt modelId="{02DE7546-5A7C-4A30-AFE2-95A4A115E350}" type="parTrans" cxnId="{BE821ADA-9CBD-4456-8119-4399AE875CA3}">
      <dgm:prSet/>
      <dgm:spPr/>
      <dgm:t>
        <a:bodyPr/>
        <a:lstStyle/>
        <a:p>
          <a:endParaRPr lang="en-US"/>
        </a:p>
      </dgm:t>
    </dgm:pt>
    <dgm:pt modelId="{6A02A1FB-1F0E-4660-863C-302F9A75C388}" type="sibTrans" cxnId="{BE821ADA-9CBD-4456-8119-4399AE875CA3}">
      <dgm:prSet/>
      <dgm:spPr/>
      <dgm:t>
        <a:bodyPr/>
        <a:lstStyle/>
        <a:p>
          <a:endParaRPr lang="en-US"/>
        </a:p>
      </dgm:t>
    </dgm:pt>
    <dgm:pt modelId="{74F43085-BACE-48BC-8FE5-0D2B42CFDB86}" type="pres">
      <dgm:prSet presAssocID="{8681A800-38F8-4DC6-BD7C-657374BB7031}" presName="root" presStyleCnt="0">
        <dgm:presLayoutVars>
          <dgm:dir/>
          <dgm:resizeHandles val="exact"/>
        </dgm:presLayoutVars>
      </dgm:prSet>
      <dgm:spPr/>
    </dgm:pt>
    <dgm:pt modelId="{B214ACE8-1BA7-478A-ADA4-01797DAB9CD6}" type="pres">
      <dgm:prSet presAssocID="{659EB342-E113-47C3-A76D-7D1D25FD333E}" presName="compNode" presStyleCnt="0"/>
      <dgm:spPr/>
    </dgm:pt>
    <dgm:pt modelId="{5D97337B-0BAE-4375-8771-E33CAD231592}" type="pres">
      <dgm:prSet presAssocID="{659EB342-E113-47C3-A76D-7D1D25FD333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10009D5-B31C-441A-8D1E-B4E322D9F1B9}" type="pres">
      <dgm:prSet presAssocID="{659EB342-E113-47C3-A76D-7D1D25FD333E}" presName="spaceRect" presStyleCnt="0"/>
      <dgm:spPr/>
    </dgm:pt>
    <dgm:pt modelId="{0F20FCC6-134A-422D-B5EB-6BC5C2457711}" type="pres">
      <dgm:prSet presAssocID="{659EB342-E113-47C3-A76D-7D1D25FD333E}" presName="textRect" presStyleLbl="revTx" presStyleIdx="0" presStyleCnt="4">
        <dgm:presLayoutVars>
          <dgm:chMax val="1"/>
          <dgm:chPref val="1"/>
        </dgm:presLayoutVars>
      </dgm:prSet>
      <dgm:spPr/>
    </dgm:pt>
    <dgm:pt modelId="{5ED56129-7922-41D8-BB81-7A82E65B2011}" type="pres">
      <dgm:prSet presAssocID="{95BC1F20-13C5-41DD-B7C9-D6C539185E91}" presName="sibTrans" presStyleCnt="0"/>
      <dgm:spPr/>
    </dgm:pt>
    <dgm:pt modelId="{2078C016-F6AD-4800-9006-EA1758E6ABC0}" type="pres">
      <dgm:prSet presAssocID="{17B9A8E1-780E-43B7-9395-1F4192C3D958}" presName="compNode" presStyleCnt="0"/>
      <dgm:spPr/>
    </dgm:pt>
    <dgm:pt modelId="{D787F35F-154E-4AE7-84A7-400B3282C9E6}" type="pres">
      <dgm:prSet presAssocID="{17B9A8E1-780E-43B7-9395-1F4192C3D95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0FA11D7F-2B3D-4AE3-8CEB-E967FA76B6DA}" type="pres">
      <dgm:prSet presAssocID="{17B9A8E1-780E-43B7-9395-1F4192C3D958}" presName="spaceRect" presStyleCnt="0"/>
      <dgm:spPr/>
    </dgm:pt>
    <dgm:pt modelId="{2513CD24-BFE2-467A-9568-CBE4C3A08C86}" type="pres">
      <dgm:prSet presAssocID="{17B9A8E1-780E-43B7-9395-1F4192C3D958}" presName="textRect" presStyleLbl="revTx" presStyleIdx="1" presStyleCnt="4">
        <dgm:presLayoutVars>
          <dgm:chMax val="1"/>
          <dgm:chPref val="1"/>
        </dgm:presLayoutVars>
      </dgm:prSet>
      <dgm:spPr/>
    </dgm:pt>
    <dgm:pt modelId="{4FDA3AE6-D1BF-4C54-A2D1-50190C858790}" type="pres">
      <dgm:prSet presAssocID="{DE2E0218-5547-4A4F-9DA7-60F8AC78FA33}" presName="sibTrans" presStyleCnt="0"/>
      <dgm:spPr/>
    </dgm:pt>
    <dgm:pt modelId="{76FCC919-622B-4320-993A-0910F94AD0B0}" type="pres">
      <dgm:prSet presAssocID="{0FEC8E34-7B49-450A-95D3-421C45D24545}" presName="compNode" presStyleCnt="0"/>
      <dgm:spPr/>
    </dgm:pt>
    <dgm:pt modelId="{48F7D634-019A-4DEB-8430-2CCB59D683AA}" type="pres">
      <dgm:prSet presAssocID="{0FEC8E34-7B49-450A-95D3-421C45D2454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F1352D44-8D23-44F7-85E6-9E2677607A85}" type="pres">
      <dgm:prSet presAssocID="{0FEC8E34-7B49-450A-95D3-421C45D24545}" presName="spaceRect" presStyleCnt="0"/>
      <dgm:spPr/>
    </dgm:pt>
    <dgm:pt modelId="{18F9922F-BDC9-48DF-9299-82F21E26B78C}" type="pres">
      <dgm:prSet presAssocID="{0FEC8E34-7B49-450A-95D3-421C45D24545}" presName="textRect" presStyleLbl="revTx" presStyleIdx="2" presStyleCnt="4">
        <dgm:presLayoutVars>
          <dgm:chMax val="1"/>
          <dgm:chPref val="1"/>
        </dgm:presLayoutVars>
      </dgm:prSet>
      <dgm:spPr/>
    </dgm:pt>
    <dgm:pt modelId="{64283C94-548D-45F1-8339-CAB2303B7629}" type="pres">
      <dgm:prSet presAssocID="{C7D4A362-E99C-40E3-8F59-5BB252DF2D1E}" presName="sibTrans" presStyleCnt="0"/>
      <dgm:spPr/>
    </dgm:pt>
    <dgm:pt modelId="{257105AC-3A49-4B92-ADBB-02FD05715BB7}" type="pres">
      <dgm:prSet presAssocID="{8DAEBD6E-EDB4-49AB-BBA5-399761EA587D}" presName="compNode" presStyleCnt="0"/>
      <dgm:spPr/>
    </dgm:pt>
    <dgm:pt modelId="{2478AADC-4B58-41CD-A89F-D5D4E44EC9F4}" type="pres">
      <dgm:prSet presAssocID="{8DAEBD6E-EDB4-49AB-BBA5-399761EA587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5BD339E-E600-48CE-AD31-EF340F14736F}" type="pres">
      <dgm:prSet presAssocID="{8DAEBD6E-EDB4-49AB-BBA5-399761EA587D}" presName="spaceRect" presStyleCnt="0"/>
      <dgm:spPr/>
    </dgm:pt>
    <dgm:pt modelId="{09B59FDB-D401-4EDC-926E-DE96095D0127}" type="pres">
      <dgm:prSet presAssocID="{8DAEBD6E-EDB4-49AB-BBA5-399761EA587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D225106-E9C5-4F61-8638-18539A42FB58}" srcId="{8681A800-38F8-4DC6-BD7C-657374BB7031}" destId="{0FEC8E34-7B49-450A-95D3-421C45D24545}" srcOrd="2" destOrd="0" parTransId="{8BC1740C-8D55-4543-8147-6E9EB16CDCDE}" sibTransId="{C7D4A362-E99C-40E3-8F59-5BB252DF2D1E}"/>
    <dgm:cxn modelId="{764ABF16-654B-4AAA-96CB-D21CB1536B90}" srcId="{8681A800-38F8-4DC6-BD7C-657374BB7031}" destId="{17B9A8E1-780E-43B7-9395-1F4192C3D958}" srcOrd="1" destOrd="0" parTransId="{AAD48016-FE86-4465-AA4C-750FC7BAC8EA}" sibTransId="{DE2E0218-5547-4A4F-9DA7-60F8AC78FA33}"/>
    <dgm:cxn modelId="{42ECD942-4024-46E2-9AFA-C403A477602D}" srcId="{8681A800-38F8-4DC6-BD7C-657374BB7031}" destId="{659EB342-E113-47C3-A76D-7D1D25FD333E}" srcOrd="0" destOrd="0" parTransId="{66E50BD8-A84C-4732-9535-984EA7539203}" sibTransId="{95BC1F20-13C5-41DD-B7C9-D6C539185E91}"/>
    <dgm:cxn modelId="{EBFD5A63-78A9-4170-A100-65B05E4E408A}" type="presOf" srcId="{659EB342-E113-47C3-A76D-7D1D25FD333E}" destId="{0F20FCC6-134A-422D-B5EB-6BC5C2457711}" srcOrd="0" destOrd="0" presId="urn:microsoft.com/office/officeart/2018/2/layout/IconLabelList"/>
    <dgm:cxn modelId="{CCD87370-C525-4951-8385-B57B03E0FEE8}" type="presOf" srcId="{8681A800-38F8-4DC6-BD7C-657374BB7031}" destId="{74F43085-BACE-48BC-8FE5-0D2B42CFDB86}" srcOrd="0" destOrd="0" presId="urn:microsoft.com/office/officeart/2018/2/layout/IconLabelList"/>
    <dgm:cxn modelId="{087408AA-D3B9-4C61-829A-D76D2C7587DB}" type="presOf" srcId="{17B9A8E1-780E-43B7-9395-1F4192C3D958}" destId="{2513CD24-BFE2-467A-9568-CBE4C3A08C86}" srcOrd="0" destOrd="0" presId="urn:microsoft.com/office/officeart/2018/2/layout/IconLabelList"/>
    <dgm:cxn modelId="{87CDBBB2-66FE-4B9A-B31D-48734F156B25}" type="presOf" srcId="{0FEC8E34-7B49-450A-95D3-421C45D24545}" destId="{18F9922F-BDC9-48DF-9299-82F21E26B78C}" srcOrd="0" destOrd="0" presId="urn:microsoft.com/office/officeart/2018/2/layout/IconLabelList"/>
    <dgm:cxn modelId="{C519E1BC-67C9-4A34-BC5B-6A52F8E2853F}" type="presOf" srcId="{8DAEBD6E-EDB4-49AB-BBA5-399761EA587D}" destId="{09B59FDB-D401-4EDC-926E-DE96095D0127}" srcOrd="0" destOrd="0" presId="urn:microsoft.com/office/officeart/2018/2/layout/IconLabelList"/>
    <dgm:cxn modelId="{BE821ADA-9CBD-4456-8119-4399AE875CA3}" srcId="{8681A800-38F8-4DC6-BD7C-657374BB7031}" destId="{8DAEBD6E-EDB4-49AB-BBA5-399761EA587D}" srcOrd="3" destOrd="0" parTransId="{02DE7546-5A7C-4A30-AFE2-95A4A115E350}" sibTransId="{6A02A1FB-1F0E-4660-863C-302F9A75C388}"/>
    <dgm:cxn modelId="{66FE4D62-E82B-43FA-880A-0207FE8FC920}" type="presParOf" srcId="{74F43085-BACE-48BC-8FE5-0D2B42CFDB86}" destId="{B214ACE8-1BA7-478A-ADA4-01797DAB9CD6}" srcOrd="0" destOrd="0" presId="urn:microsoft.com/office/officeart/2018/2/layout/IconLabelList"/>
    <dgm:cxn modelId="{FDF18DCF-8CF1-4E9C-991C-543C1111D9DF}" type="presParOf" srcId="{B214ACE8-1BA7-478A-ADA4-01797DAB9CD6}" destId="{5D97337B-0BAE-4375-8771-E33CAD231592}" srcOrd="0" destOrd="0" presId="urn:microsoft.com/office/officeart/2018/2/layout/IconLabelList"/>
    <dgm:cxn modelId="{FCC92D8B-4CBE-4452-BBDF-F121C2FD32EB}" type="presParOf" srcId="{B214ACE8-1BA7-478A-ADA4-01797DAB9CD6}" destId="{410009D5-B31C-441A-8D1E-B4E322D9F1B9}" srcOrd="1" destOrd="0" presId="urn:microsoft.com/office/officeart/2018/2/layout/IconLabelList"/>
    <dgm:cxn modelId="{6CD5AD04-AB94-4655-812E-31989E4831F5}" type="presParOf" srcId="{B214ACE8-1BA7-478A-ADA4-01797DAB9CD6}" destId="{0F20FCC6-134A-422D-B5EB-6BC5C2457711}" srcOrd="2" destOrd="0" presId="urn:microsoft.com/office/officeart/2018/2/layout/IconLabelList"/>
    <dgm:cxn modelId="{B447DCCC-2885-40F2-BC2C-8B8824F84205}" type="presParOf" srcId="{74F43085-BACE-48BC-8FE5-0D2B42CFDB86}" destId="{5ED56129-7922-41D8-BB81-7A82E65B2011}" srcOrd="1" destOrd="0" presId="urn:microsoft.com/office/officeart/2018/2/layout/IconLabelList"/>
    <dgm:cxn modelId="{98794376-DF8F-492A-B0DF-08EF115EE0B9}" type="presParOf" srcId="{74F43085-BACE-48BC-8FE5-0D2B42CFDB86}" destId="{2078C016-F6AD-4800-9006-EA1758E6ABC0}" srcOrd="2" destOrd="0" presId="urn:microsoft.com/office/officeart/2018/2/layout/IconLabelList"/>
    <dgm:cxn modelId="{488D37EA-46BD-44C0-8B2F-21031CDA23D9}" type="presParOf" srcId="{2078C016-F6AD-4800-9006-EA1758E6ABC0}" destId="{D787F35F-154E-4AE7-84A7-400B3282C9E6}" srcOrd="0" destOrd="0" presId="urn:microsoft.com/office/officeart/2018/2/layout/IconLabelList"/>
    <dgm:cxn modelId="{FDA7A5F2-49C3-4087-9EAC-032B90CBECAE}" type="presParOf" srcId="{2078C016-F6AD-4800-9006-EA1758E6ABC0}" destId="{0FA11D7F-2B3D-4AE3-8CEB-E967FA76B6DA}" srcOrd="1" destOrd="0" presId="urn:microsoft.com/office/officeart/2018/2/layout/IconLabelList"/>
    <dgm:cxn modelId="{CFF584E6-A1CB-4848-A0E7-AC4AD5F261E2}" type="presParOf" srcId="{2078C016-F6AD-4800-9006-EA1758E6ABC0}" destId="{2513CD24-BFE2-467A-9568-CBE4C3A08C86}" srcOrd="2" destOrd="0" presId="urn:microsoft.com/office/officeart/2018/2/layout/IconLabelList"/>
    <dgm:cxn modelId="{351E96D7-557F-484A-9D59-A6E740D8AB3E}" type="presParOf" srcId="{74F43085-BACE-48BC-8FE5-0D2B42CFDB86}" destId="{4FDA3AE6-D1BF-4C54-A2D1-50190C858790}" srcOrd="3" destOrd="0" presId="urn:microsoft.com/office/officeart/2018/2/layout/IconLabelList"/>
    <dgm:cxn modelId="{3BD46D4E-FE69-4E7D-B58E-1A76288391F9}" type="presParOf" srcId="{74F43085-BACE-48BC-8FE5-0D2B42CFDB86}" destId="{76FCC919-622B-4320-993A-0910F94AD0B0}" srcOrd="4" destOrd="0" presId="urn:microsoft.com/office/officeart/2018/2/layout/IconLabelList"/>
    <dgm:cxn modelId="{9F565549-0750-4675-BC71-01F958C07030}" type="presParOf" srcId="{76FCC919-622B-4320-993A-0910F94AD0B0}" destId="{48F7D634-019A-4DEB-8430-2CCB59D683AA}" srcOrd="0" destOrd="0" presId="urn:microsoft.com/office/officeart/2018/2/layout/IconLabelList"/>
    <dgm:cxn modelId="{28E1659D-21B0-4904-957D-7E449D831C4E}" type="presParOf" srcId="{76FCC919-622B-4320-993A-0910F94AD0B0}" destId="{F1352D44-8D23-44F7-85E6-9E2677607A85}" srcOrd="1" destOrd="0" presId="urn:microsoft.com/office/officeart/2018/2/layout/IconLabelList"/>
    <dgm:cxn modelId="{477FBF45-2B43-4E09-9180-F8E845FB373A}" type="presParOf" srcId="{76FCC919-622B-4320-993A-0910F94AD0B0}" destId="{18F9922F-BDC9-48DF-9299-82F21E26B78C}" srcOrd="2" destOrd="0" presId="urn:microsoft.com/office/officeart/2018/2/layout/IconLabelList"/>
    <dgm:cxn modelId="{7545F902-028D-42E1-A413-253D6BEA2479}" type="presParOf" srcId="{74F43085-BACE-48BC-8FE5-0D2B42CFDB86}" destId="{64283C94-548D-45F1-8339-CAB2303B7629}" srcOrd="5" destOrd="0" presId="urn:microsoft.com/office/officeart/2018/2/layout/IconLabelList"/>
    <dgm:cxn modelId="{04803029-AA15-4C2C-8605-3FC6D0EB92C2}" type="presParOf" srcId="{74F43085-BACE-48BC-8FE5-0D2B42CFDB86}" destId="{257105AC-3A49-4B92-ADBB-02FD05715BB7}" srcOrd="6" destOrd="0" presId="urn:microsoft.com/office/officeart/2018/2/layout/IconLabelList"/>
    <dgm:cxn modelId="{EBDFECAF-112F-497E-8257-A1DFAE8F83AD}" type="presParOf" srcId="{257105AC-3A49-4B92-ADBB-02FD05715BB7}" destId="{2478AADC-4B58-41CD-A89F-D5D4E44EC9F4}" srcOrd="0" destOrd="0" presId="urn:microsoft.com/office/officeart/2018/2/layout/IconLabelList"/>
    <dgm:cxn modelId="{53D78796-4746-4409-AA07-40CBD7E8D435}" type="presParOf" srcId="{257105AC-3A49-4B92-ADBB-02FD05715BB7}" destId="{95BD339E-E600-48CE-AD31-EF340F14736F}" srcOrd="1" destOrd="0" presId="urn:microsoft.com/office/officeart/2018/2/layout/IconLabelList"/>
    <dgm:cxn modelId="{830BA515-345A-4754-9BEB-16BDBA8E595F}" type="presParOf" srcId="{257105AC-3A49-4B92-ADBB-02FD05715BB7}" destId="{09B59FDB-D401-4EDC-926E-DE96095D012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62161E-D0E5-4213-A17E-BDB3BE492D8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940C8BA-C02C-4C58-8D0A-CA7700A96A4A}">
      <dgm:prSet/>
      <dgm:spPr/>
      <dgm:t>
        <a:bodyPr/>
        <a:lstStyle/>
        <a:p>
          <a:r>
            <a:rPr lang="en-US" dirty="0"/>
            <a:t>Tapered Block Bootstrap </a:t>
          </a:r>
        </a:p>
      </dgm:t>
    </dgm:pt>
    <dgm:pt modelId="{94DF24A3-9949-481E-B1C1-3E13B5AE96B0}" type="parTrans" cxnId="{D4B034B9-8DA4-4F4A-8FFB-6606A9DD29D2}">
      <dgm:prSet/>
      <dgm:spPr/>
      <dgm:t>
        <a:bodyPr/>
        <a:lstStyle/>
        <a:p>
          <a:endParaRPr lang="en-US"/>
        </a:p>
      </dgm:t>
    </dgm:pt>
    <dgm:pt modelId="{9796CB09-B46C-47D3-A41A-84A47F9B02F8}" type="sibTrans" cxnId="{D4B034B9-8DA4-4F4A-8FFB-6606A9DD29D2}">
      <dgm:prSet/>
      <dgm:spPr/>
      <dgm:t>
        <a:bodyPr/>
        <a:lstStyle/>
        <a:p>
          <a:endParaRPr lang="en-US"/>
        </a:p>
      </dgm:t>
    </dgm:pt>
    <dgm:pt modelId="{DCA25DCC-C258-452F-8833-A0E5F7B13FBB}">
      <dgm:prSet/>
      <dgm:spPr/>
      <dgm:t>
        <a:bodyPr/>
        <a:lstStyle/>
        <a:p>
          <a:r>
            <a:rPr lang="en-US" dirty="0"/>
            <a:t>Autoregressive-aided Periodogram Bootstrap</a:t>
          </a:r>
        </a:p>
      </dgm:t>
    </dgm:pt>
    <dgm:pt modelId="{CD68DF0E-08FF-4DE1-B9E1-39F50FEB28A4}" type="parTrans" cxnId="{00B51A54-9C8E-433B-ABEB-416BC9A78701}">
      <dgm:prSet/>
      <dgm:spPr/>
      <dgm:t>
        <a:bodyPr/>
        <a:lstStyle/>
        <a:p>
          <a:endParaRPr lang="en-US"/>
        </a:p>
      </dgm:t>
    </dgm:pt>
    <dgm:pt modelId="{C6285677-77BB-4514-BEDB-14ABC2770AE6}" type="sibTrans" cxnId="{00B51A54-9C8E-433B-ABEB-416BC9A78701}">
      <dgm:prSet/>
      <dgm:spPr/>
      <dgm:t>
        <a:bodyPr/>
        <a:lstStyle/>
        <a:p>
          <a:endParaRPr lang="en-US"/>
        </a:p>
      </dgm:t>
    </dgm:pt>
    <dgm:pt modelId="{B66F8806-9A5E-400E-9CCB-20B02A931152}">
      <dgm:prSet/>
      <dgm:spPr/>
      <dgm:t>
        <a:bodyPr/>
        <a:lstStyle/>
        <a:p>
          <a:r>
            <a:rPr lang="en-US"/>
            <a:t>Bootstrap for Threshold Models</a:t>
          </a:r>
        </a:p>
      </dgm:t>
    </dgm:pt>
    <dgm:pt modelId="{91161A3C-15AB-4674-B000-2CA0D5C35071}" type="parTrans" cxnId="{588A1ED3-C1A9-4F40-9646-AF313283F4D4}">
      <dgm:prSet/>
      <dgm:spPr/>
      <dgm:t>
        <a:bodyPr/>
        <a:lstStyle/>
        <a:p>
          <a:endParaRPr lang="en-US"/>
        </a:p>
      </dgm:t>
    </dgm:pt>
    <dgm:pt modelId="{99E35D2F-1E2A-47B4-B712-8B74C04CF66F}" type="sibTrans" cxnId="{588A1ED3-C1A9-4F40-9646-AF313283F4D4}">
      <dgm:prSet/>
      <dgm:spPr/>
      <dgm:t>
        <a:bodyPr/>
        <a:lstStyle/>
        <a:p>
          <a:endParaRPr lang="en-US"/>
        </a:p>
      </dgm:t>
    </dgm:pt>
    <dgm:pt modelId="{26BE8D57-B32A-CB45-8807-2C5A41C93C8D}" type="pres">
      <dgm:prSet presAssocID="{1662161E-D0E5-4213-A17E-BDB3BE492D8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A27154F-26FE-874E-84B7-58A68A466E34}" type="pres">
      <dgm:prSet presAssocID="{3940C8BA-C02C-4C58-8D0A-CA7700A96A4A}" presName="hierRoot1" presStyleCnt="0"/>
      <dgm:spPr/>
    </dgm:pt>
    <dgm:pt modelId="{D8D10CFB-2EB5-F94E-B5D2-812B804C44BE}" type="pres">
      <dgm:prSet presAssocID="{3940C8BA-C02C-4C58-8D0A-CA7700A96A4A}" presName="composite" presStyleCnt="0"/>
      <dgm:spPr/>
    </dgm:pt>
    <dgm:pt modelId="{7351ED8C-CF28-DD4F-A046-D100F3E30CDD}" type="pres">
      <dgm:prSet presAssocID="{3940C8BA-C02C-4C58-8D0A-CA7700A96A4A}" presName="background" presStyleLbl="node0" presStyleIdx="0" presStyleCnt="3"/>
      <dgm:spPr/>
    </dgm:pt>
    <dgm:pt modelId="{14CED6BC-678C-4F4A-933C-EBFFDEA8CCF1}" type="pres">
      <dgm:prSet presAssocID="{3940C8BA-C02C-4C58-8D0A-CA7700A96A4A}" presName="text" presStyleLbl="fgAcc0" presStyleIdx="0" presStyleCnt="3">
        <dgm:presLayoutVars>
          <dgm:chPref val="3"/>
        </dgm:presLayoutVars>
      </dgm:prSet>
      <dgm:spPr/>
    </dgm:pt>
    <dgm:pt modelId="{E36E7FF2-01EA-4B48-A654-255C06459F43}" type="pres">
      <dgm:prSet presAssocID="{3940C8BA-C02C-4C58-8D0A-CA7700A96A4A}" presName="hierChild2" presStyleCnt="0"/>
      <dgm:spPr/>
    </dgm:pt>
    <dgm:pt modelId="{07C9EB99-764C-9544-9C14-B187DE34F52B}" type="pres">
      <dgm:prSet presAssocID="{DCA25DCC-C258-452F-8833-A0E5F7B13FBB}" presName="hierRoot1" presStyleCnt="0"/>
      <dgm:spPr/>
    </dgm:pt>
    <dgm:pt modelId="{AEBD545B-9EC5-1C4D-BF3C-813C4EF50FBF}" type="pres">
      <dgm:prSet presAssocID="{DCA25DCC-C258-452F-8833-A0E5F7B13FBB}" presName="composite" presStyleCnt="0"/>
      <dgm:spPr/>
    </dgm:pt>
    <dgm:pt modelId="{17455842-850B-734E-A137-6F927254F8DE}" type="pres">
      <dgm:prSet presAssocID="{DCA25DCC-C258-452F-8833-A0E5F7B13FBB}" presName="background" presStyleLbl="node0" presStyleIdx="1" presStyleCnt="3"/>
      <dgm:spPr/>
    </dgm:pt>
    <dgm:pt modelId="{C8CDF3A0-40EB-8C45-A97B-0DA2ADF03243}" type="pres">
      <dgm:prSet presAssocID="{DCA25DCC-C258-452F-8833-A0E5F7B13FBB}" presName="text" presStyleLbl="fgAcc0" presStyleIdx="1" presStyleCnt="3">
        <dgm:presLayoutVars>
          <dgm:chPref val="3"/>
        </dgm:presLayoutVars>
      </dgm:prSet>
      <dgm:spPr/>
    </dgm:pt>
    <dgm:pt modelId="{3056B7A2-83AD-5240-A485-EFCFEE82781F}" type="pres">
      <dgm:prSet presAssocID="{DCA25DCC-C258-452F-8833-A0E5F7B13FBB}" presName="hierChild2" presStyleCnt="0"/>
      <dgm:spPr/>
    </dgm:pt>
    <dgm:pt modelId="{9F1D1A85-A220-0B46-966B-4BBCA982556D}" type="pres">
      <dgm:prSet presAssocID="{B66F8806-9A5E-400E-9CCB-20B02A931152}" presName="hierRoot1" presStyleCnt="0"/>
      <dgm:spPr/>
    </dgm:pt>
    <dgm:pt modelId="{19B83D5B-7554-0A4C-AEBD-45555EA4EB72}" type="pres">
      <dgm:prSet presAssocID="{B66F8806-9A5E-400E-9CCB-20B02A931152}" presName="composite" presStyleCnt="0"/>
      <dgm:spPr/>
    </dgm:pt>
    <dgm:pt modelId="{1DB32907-6D87-E942-94F6-F5E097AAD564}" type="pres">
      <dgm:prSet presAssocID="{B66F8806-9A5E-400E-9CCB-20B02A931152}" presName="background" presStyleLbl="node0" presStyleIdx="2" presStyleCnt="3"/>
      <dgm:spPr/>
    </dgm:pt>
    <dgm:pt modelId="{E6D12F18-206D-194D-A859-0303062B106A}" type="pres">
      <dgm:prSet presAssocID="{B66F8806-9A5E-400E-9CCB-20B02A931152}" presName="text" presStyleLbl="fgAcc0" presStyleIdx="2" presStyleCnt="3">
        <dgm:presLayoutVars>
          <dgm:chPref val="3"/>
        </dgm:presLayoutVars>
      </dgm:prSet>
      <dgm:spPr/>
    </dgm:pt>
    <dgm:pt modelId="{A14A3B6E-739A-6549-BCB9-DC827F28C98C}" type="pres">
      <dgm:prSet presAssocID="{B66F8806-9A5E-400E-9CCB-20B02A931152}" presName="hierChild2" presStyleCnt="0"/>
      <dgm:spPr/>
    </dgm:pt>
  </dgm:ptLst>
  <dgm:cxnLst>
    <dgm:cxn modelId="{C2FD0100-284D-7A4C-943B-F38026A6782F}" type="presOf" srcId="{1662161E-D0E5-4213-A17E-BDB3BE492D8E}" destId="{26BE8D57-B32A-CB45-8807-2C5A41C93C8D}" srcOrd="0" destOrd="0" presId="urn:microsoft.com/office/officeart/2005/8/layout/hierarchy1"/>
    <dgm:cxn modelId="{78E2D700-F653-414C-9A28-C2A73B62DC5C}" type="presOf" srcId="{DCA25DCC-C258-452F-8833-A0E5F7B13FBB}" destId="{C8CDF3A0-40EB-8C45-A97B-0DA2ADF03243}" srcOrd="0" destOrd="0" presId="urn:microsoft.com/office/officeart/2005/8/layout/hierarchy1"/>
    <dgm:cxn modelId="{00B51A54-9C8E-433B-ABEB-416BC9A78701}" srcId="{1662161E-D0E5-4213-A17E-BDB3BE492D8E}" destId="{DCA25DCC-C258-452F-8833-A0E5F7B13FBB}" srcOrd="1" destOrd="0" parTransId="{CD68DF0E-08FF-4DE1-B9E1-39F50FEB28A4}" sibTransId="{C6285677-77BB-4514-BEDB-14ABC2770AE6}"/>
    <dgm:cxn modelId="{D4B034B9-8DA4-4F4A-8FFB-6606A9DD29D2}" srcId="{1662161E-D0E5-4213-A17E-BDB3BE492D8E}" destId="{3940C8BA-C02C-4C58-8D0A-CA7700A96A4A}" srcOrd="0" destOrd="0" parTransId="{94DF24A3-9949-481E-B1C1-3E13B5AE96B0}" sibTransId="{9796CB09-B46C-47D3-A41A-84A47F9B02F8}"/>
    <dgm:cxn modelId="{588A1ED3-C1A9-4F40-9646-AF313283F4D4}" srcId="{1662161E-D0E5-4213-A17E-BDB3BE492D8E}" destId="{B66F8806-9A5E-400E-9CCB-20B02A931152}" srcOrd="2" destOrd="0" parTransId="{91161A3C-15AB-4674-B000-2CA0D5C35071}" sibTransId="{99E35D2F-1E2A-47B4-B712-8B74C04CF66F}"/>
    <dgm:cxn modelId="{E04057D9-BC86-6346-8BD1-5FA9CE702EB2}" type="presOf" srcId="{3940C8BA-C02C-4C58-8D0A-CA7700A96A4A}" destId="{14CED6BC-678C-4F4A-933C-EBFFDEA8CCF1}" srcOrd="0" destOrd="0" presId="urn:microsoft.com/office/officeart/2005/8/layout/hierarchy1"/>
    <dgm:cxn modelId="{67FC9EDF-54CC-B54D-AA7F-58F059CE4289}" type="presOf" srcId="{B66F8806-9A5E-400E-9CCB-20B02A931152}" destId="{E6D12F18-206D-194D-A859-0303062B106A}" srcOrd="0" destOrd="0" presId="urn:microsoft.com/office/officeart/2005/8/layout/hierarchy1"/>
    <dgm:cxn modelId="{F693F26B-0FB8-C141-998B-A16D695F4228}" type="presParOf" srcId="{26BE8D57-B32A-CB45-8807-2C5A41C93C8D}" destId="{CA27154F-26FE-874E-84B7-58A68A466E34}" srcOrd="0" destOrd="0" presId="urn:microsoft.com/office/officeart/2005/8/layout/hierarchy1"/>
    <dgm:cxn modelId="{D032FFEE-E1D4-5244-8D65-47140B4D1CDB}" type="presParOf" srcId="{CA27154F-26FE-874E-84B7-58A68A466E34}" destId="{D8D10CFB-2EB5-F94E-B5D2-812B804C44BE}" srcOrd="0" destOrd="0" presId="urn:microsoft.com/office/officeart/2005/8/layout/hierarchy1"/>
    <dgm:cxn modelId="{0F0FA379-7540-5A45-884E-04DDC8346DBD}" type="presParOf" srcId="{D8D10CFB-2EB5-F94E-B5D2-812B804C44BE}" destId="{7351ED8C-CF28-DD4F-A046-D100F3E30CDD}" srcOrd="0" destOrd="0" presId="urn:microsoft.com/office/officeart/2005/8/layout/hierarchy1"/>
    <dgm:cxn modelId="{899A3850-7AE1-1B4B-8AD5-749B148CE692}" type="presParOf" srcId="{D8D10CFB-2EB5-F94E-B5D2-812B804C44BE}" destId="{14CED6BC-678C-4F4A-933C-EBFFDEA8CCF1}" srcOrd="1" destOrd="0" presId="urn:microsoft.com/office/officeart/2005/8/layout/hierarchy1"/>
    <dgm:cxn modelId="{3C4DBD42-DB8D-554A-A2B8-609D11135072}" type="presParOf" srcId="{CA27154F-26FE-874E-84B7-58A68A466E34}" destId="{E36E7FF2-01EA-4B48-A654-255C06459F43}" srcOrd="1" destOrd="0" presId="urn:microsoft.com/office/officeart/2005/8/layout/hierarchy1"/>
    <dgm:cxn modelId="{0D27766C-9058-734C-B6A7-450123B46C95}" type="presParOf" srcId="{26BE8D57-B32A-CB45-8807-2C5A41C93C8D}" destId="{07C9EB99-764C-9544-9C14-B187DE34F52B}" srcOrd="1" destOrd="0" presId="urn:microsoft.com/office/officeart/2005/8/layout/hierarchy1"/>
    <dgm:cxn modelId="{AA9F8BAF-35C2-BA48-B290-24DD2BF5122B}" type="presParOf" srcId="{07C9EB99-764C-9544-9C14-B187DE34F52B}" destId="{AEBD545B-9EC5-1C4D-BF3C-813C4EF50FBF}" srcOrd="0" destOrd="0" presId="urn:microsoft.com/office/officeart/2005/8/layout/hierarchy1"/>
    <dgm:cxn modelId="{50CFD055-4C2B-4B46-91DE-F6CDB0DD1BAE}" type="presParOf" srcId="{AEBD545B-9EC5-1C4D-BF3C-813C4EF50FBF}" destId="{17455842-850B-734E-A137-6F927254F8DE}" srcOrd="0" destOrd="0" presId="urn:microsoft.com/office/officeart/2005/8/layout/hierarchy1"/>
    <dgm:cxn modelId="{B14E5EBB-D8F2-0F4B-B309-1EDF69C74828}" type="presParOf" srcId="{AEBD545B-9EC5-1C4D-BF3C-813C4EF50FBF}" destId="{C8CDF3A0-40EB-8C45-A97B-0DA2ADF03243}" srcOrd="1" destOrd="0" presId="urn:microsoft.com/office/officeart/2005/8/layout/hierarchy1"/>
    <dgm:cxn modelId="{02B53A9D-2350-0344-A631-ABE98E989B1D}" type="presParOf" srcId="{07C9EB99-764C-9544-9C14-B187DE34F52B}" destId="{3056B7A2-83AD-5240-A485-EFCFEE82781F}" srcOrd="1" destOrd="0" presId="urn:microsoft.com/office/officeart/2005/8/layout/hierarchy1"/>
    <dgm:cxn modelId="{DE330458-BB82-9545-AF47-773F5354B54A}" type="presParOf" srcId="{26BE8D57-B32A-CB45-8807-2C5A41C93C8D}" destId="{9F1D1A85-A220-0B46-966B-4BBCA982556D}" srcOrd="2" destOrd="0" presId="urn:microsoft.com/office/officeart/2005/8/layout/hierarchy1"/>
    <dgm:cxn modelId="{2D0525BD-B77D-8345-B72E-C45C8494055D}" type="presParOf" srcId="{9F1D1A85-A220-0B46-966B-4BBCA982556D}" destId="{19B83D5B-7554-0A4C-AEBD-45555EA4EB72}" srcOrd="0" destOrd="0" presId="urn:microsoft.com/office/officeart/2005/8/layout/hierarchy1"/>
    <dgm:cxn modelId="{D59A4A67-2839-004D-B282-6D6D10EE4251}" type="presParOf" srcId="{19B83D5B-7554-0A4C-AEBD-45555EA4EB72}" destId="{1DB32907-6D87-E942-94F6-F5E097AAD564}" srcOrd="0" destOrd="0" presId="urn:microsoft.com/office/officeart/2005/8/layout/hierarchy1"/>
    <dgm:cxn modelId="{E5B09B59-E1FC-DA43-A8A4-EDD1A65464D0}" type="presParOf" srcId="{19B83D5B-7554-0A4C-AEBD-45555EA4EB72}" destId="{E6D12F18-206D-194D-A859-0303062B106A}" srcOrd="1" destOrd="0" presId="urn:microsoft.com/office/officeart/2005/8/layout/hierarchy1"/>
    <dgm:cxn modelId="{73CB6FB1-2A30-5C4D-BB83-3484549FB595}" type="presParOf" srcId="{9F1D1A85-A220-0B46-966B-4BBCA982556D}" destId="{A14A3B6E-739A-6549-BCB9-DC827F28C98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7337B-0BAE-4375-8771-E33CAD231592}">
      <dsp:nvSpPr>
        <dsp:cNvPr id="0" name=""/>
        <dsp:cNvSpPr/>
      </dsp:nvSpPr>
      <dsp:spPr>
        <a:xfrm>
          <a:off x="972143" y="700054"/>
          <a:ext cx="927205" cy="9272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20FCC6-134A-422D-B5EB-6BC5C2457711}">
      <dsp:nvSpPr>
        <dsp:cNvPr id="0" name=""/>
        <dsp:cNvSpPr/>
      </dsp:nvSpPr>
      <dsp:spPr>
        <a:xfrm>
          <a:off x="405517" y="1918111"/>
          <a:ext cx="20604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Motivation </a:t>
          </a:r>
        </a:p>
      </dsp:txBody>
      <dsp:txXfrm>
        <a:off x="405517" y="1918111"/>
        <a:ext cx="2060456" cy="720000"/>
      </dsp:txXfrm>
    </dsp:sp>
    <dsp:sp modelId="{D787F35F-154E-4AE7-84A7-400B3282C9E6}">
      <dsp:nvSpPr>
        <dsp:cNvPr id="0" name=""/>
        <dsp:cNvSpPr/>
      </dsp:nvSpPr>
      <dsp:spPr>
        <a:xfrm>
          <a:off x="3393179" y="700054"/>
          <a:ext cx="927205" cy="9272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3CD24-BFE2-467A-9568-CBE4C3A08C86}">
      <dsp:nvSpPr>
        <dsp:cNvPr id="0" name=""/>
        <dsp:cNvSpPr/>
      </dsp:nvSpPr>
      <dsp:spPr>
        <a:xfrm>
          <a:off x="2826553" y="1918111"/>
          <a:ext cx="20604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Algorithm </a:t>
          </a:r>
        </a:p>
      </dsp:txBody>
      <dsp:txXfrm>
        <a:off x="2826553" y="1918111"/>
        <a:ext cx="2060456" cy="720000"/>
      </dsp:txXfrm>
    </dsp:sp>
    <dsp:sp modelId="{48F7D634-019A-4DEB-8430-2CCB59D683AA}">
      <dsp:nvSpPr>
        <dsp:cNvPr id="0" name=""/>
        <dsp:cNvSpPr/>
      </dsp:nvSpPr>
      <dsp:spPr>
        <a:xfrm>
          <a:off x="5814215" y="700054"/>
          <a:ext cx="927205" cy="9272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F9922F-BDC9-48DF-9299-82F21E26B78C}">
      <dsp:nvSpPr>
        <dsp:cNvPr id="0" name=""/>
        <dsp:cNvSpPr/>
      </dsp:nvSpPr>
      <dsp:spPr>
        <a:xfrm>
          <a:off x="5247589" y="1918111"/>
          <a:ext cx="20604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spec.boots</a:t>
          </a:r>
          <a:r>
            <a:rPr lang="en-US" sz="3300" kern="1200" dirty="0"/>
            <a:t> </a:t>
          </a:r>
        </a:p>
      </dsp:txBody>
      <dsp:txXfrm>
        <a:off x="5247589" y="1918111"/>
        <a:ext cx="2060456" cy="720000"/>
      </dsp:txXfrm>
    </dsp:sp>
    <dsp:sp modelId="{2478AADC-4B58-41CD-A89F-D5D4E44EC9F4}">
      <dsp:nvSpPr>
        <dsp:cNvPr id="0" name=""/>
        <dsp:cNvSpPr/>
      </dsp:nvSpPr>
      <dsp:spPr>
        <a:xfrm>
          <a:off x="8235251" y="700054"/>
          <a:ext cx="927205" cy="9272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B59FDB-D401-4EDC-926E-DE96095D0127}">
      <dsp:nvSpPr>
        <dsp:cNvPr id="0" name=""/>
        <dsp:cNvSpPr/>
      </dsp:nvSpPr>
      <dsp:spPr>
        <a:xfrm>
          <a:off x="7668626" y="1918111"/>
          <a:ext cx="20604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Applications</a:t>
          </a:r>
        </a:p>
      </dsp:txBody>
      <dsp:txXfrm>
        <a:off x="7668626" y="1918111"/>
        <a:ext cx="2060456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51ED8C-CF28-DD4F-A046-D100F3E30CDD}">
      <dsp:nvSpPr>
        <dsp:cNvPr id="0" name=""/>
        <dsp:cNvSpPr/>
      </dsp:nvSpPr>
      <dsp:spPr>
        <a:xfrm>
          <a:off x="0" y="929247"/>
          <a:ext cx="2850356" cy="18099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CED6BC-678C-4F4A-933C-EBFFDEA8CCF1}">
      <dsp:nvSpPr>
        <dsp:cNvPr id="0" name=""/>
        <dsp:cNvSpPr/>
      </dsp:nvSpPr>
      <dsp:spPr>
        <a:xfrm>
          <a:off x="316706" y="1230118"/>
          <a:ext cx="2850356" cy="18099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Tapered Block Bootstrap </a:t>
          </a:r>
        </a:p>
      </dsp:txBody>
      <dsp:txXfrm>
        <a:off x="369718" y="1283130"/>
        <a:ext cx="2744332" cy="1703952"/>
      </dsp:txXfrm>
    </dsp:sp>
    <dsp:sp modelId="{17455842-850B-734E-A137-6F927254F8DE}">
      <dsp:nvSpPr>
        <dsp:cNvPr id="0" name=""/>
        <dsp:cNvSpPr/>
      </dsp:nvSpPr>
      <dsp:spPr>
        <a:xfrm>
          <a:off x="3483768" y="929247"/>
          <a:ext cx="2850356" cy="18099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CDF3A0-40EB-8C45-A97B-0DA2ADF03243}">
      <dsp:nvSpPr>
        <dsp:cNvPr id="0" name=""/>
        <dsp:cNvSpPr/>
      </dsp:nvSpPr>
      <dsp:spPr>
        <a:xfrm>
          <a:off x="3800475" y="1230118"/>
          <a:ext cx="2850356" cy="18099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Autoregressive-aided Periodogram Bootstrap</a:t>
          </a:r>
        </a:p>
      </dsp:txBody>
      <dsp:txXfrm>
        <a:off x="3853487" y="1283130"/>
        <a:ext cx="2744332" cy="1703952"/>
      </dsp:txXfrm>
    </dsp:sp>
    <dsp:sp modelId="{1DB32907-6D87-E942-94F6-F5E097AAD564}">
      <dsp:nvSpPr>
        <dsp:cNvPr id="0" name=""/>
        <dsp:cNvSpPr/>
      </dsp:nvSpPr>
      <dsp:spPr>
        <a:xfrm>
          <a:off x="6967537" y="929247"/>
          <a:ext cx="2850356" cy="18099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12F18-206D-194D-A859-0303062B106A}">
      <dsp:nvSpPr>
        <dsp:cNvPr id="0" name=""/>
        <dsp:cNvSpPr/>
      </dsp:nvSpPr>
      <dsp:spPr>
        <a:xfrm>
          <a:off x="7284243" y="1230118"/>
          <a:ext cx="2850356" cy="18099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Bootstrap for Threshold Models</a:t>
          </a:r>
        </a:p>
      </dsp:txBody>
      <dsp:txXfrm>
        <a:off x="7337255" y="1283130"/>
        <a:ext cx="2744332" cy="17039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B937A-F82E-9D47-9E49-7F6E27CCAFF6}" type="datetimeFigureOut">
              <a:rPr lang="en-VN" smtClean="0"/>
              <a:t>07/12/2022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BE952-E378-7E42-A6B8-B383559DEEA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87638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BE952-E378-7E42-A6B8-B383559DEEA0}" type="slidenum">
              <a:rPr lang="en-VN" smtClean="0"/>
              <a:t>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05353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BE952-E378-7E42-A6B8-B383559DEEA0}" type="slidenum">
              <a:rPr lang="en-VN" smtClean="0"/>
              <a:t>13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40753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BE952-E378-7E42-A6B8-B383559DEEA0}" type="slidenum">
              <a:rPr lang="en-VN" smtClean="0"/>
              <a:t>14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21767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BE952-E378-7E42-A6B8-B383559DEEA0}" type="slidenum">
              <a:rPr lang="en-VN" smtClean="0"/>
              <a:t>26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9159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AirPassengers data, periodic pattern annually </a:t>
            </a:r>
          </a:p>
          <a:p>
            <a:r>
              <a:rPr lang="en-VN" dirty="0"/>
              <a:t>Scaled periodogram </a:t>
            </a:r>
            <a:r>
              <a:rPr lang="en-VN" dirty="0">
                <a:sym typeface="Wingdings" pitchFamily="2" charset="2"/>
              </a:rPr>
              <a:t> rough sample estimate of the population spectral density, give us an idea of the variance components associated with each freq </a:t>
            </a:r>
          </a:p>
          <a:p>
            <a:r>
              <a:rPr lang="en-VN" dirty="0">
                <a:sym typeface="Wingdings" pitchFamily="2" charset="2"/>
              </a:rPr>
              <a:t>Large values of the periodogram indicate which frequencies are predominant in the ts </a:t>
            </a:r>
          </a:p>
          <a:p>
            <a:r>
              <a:rPr lang="en-VN" dirty="0"/>
              <a:t>What important: The spectral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BE952-E378-7E42-A6B8-B383559DEEA0}" type="slidenum">
              <a:rPr lang="en-VN" smtClean="0"/>
              <a:t>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26338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The spectral density </a:t>
            </a:r>
            <a:r>
              <a:rPr lang="en-VN" dirty="0">
                <a:sym typeface="Wingdings" pitchFamily="2" charset="2"/>
              </a:rPr>
              <a:t> population level, the periodogram is a sample version</a:t>
            </a:r>
          </a:p>
          <a:p>
            <a:r>
              <a:rPr lang="en-VN" dirty="0">
                <a:sym typeface="Wingdings" pitchFamily="2" charset="2"/>
              </a:rPr>
              <a:t>The variance of the periodogram does not change as n gets large  the periodogram never gets close to the spectrum </a:t>
            </a:r>
          </a:p>
          <a:p>
            <a:r>
              <a:rPr lang="en-VN" dirty="0"/>
              <a:t>However, we can construct a confidence interval for the spectral density based on the periodogram assuming chi-sq distribution with 2 degrees of freedom</a:t>
            </a:r>
          </a:p>
          <a:p>
            <a:r>
              <a:rPr lang="en-VN" dirty="0"/>
              <a:t>Function: mvspec </a:t>
            </a:r>
            <a:r>
              <a:rPr lang="en-VN" dirty="0">
                <a:sym typeface="Wingdings" pitchFamily="2" charset="2"/>
              </a:rPr>
              <a:t> log  produce a generic interval </a:t>
            </a:r>
            <a:r>
              <a:rPr lang="en-VN" dirty="0"/>
              <a:t> that is too wide to be of much use 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en-VN" b="1" dirty="0"/>
              <a:t>Nonparametric Estimation</a:t>
            </a:r>
            <a:r>
              <a:rPr lang="en-VN" b="0" dirty="0"/>
              <a:t>: reduce the variability 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en-VN" b="0" dirty="0"/>
              <a:t>Problem: an undesirable effect of averaging: the peaks are flattened and spread out to nearby frequencies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BE952-E378-7E42-A6B8-B383559DEEA0}" type="slidenum">
              <a:rPr lang="en-VN" smtClean="0"/>
              <a:t>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98951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CPI returns, not a clear pattern </a:t>
            </a:r>
          </a:p>
          <a:p>
            <a:r>
              <a:rPr lang="en-VN" dirty="0"/>
              <a:t>Problem:</a:t>
            </a:r>
          </a:p>
          <a:p>
            <a:r>
              <a:rPr lang="en-VN" dirty="0"/>
              <a:t>Sometimes we still end up with a wide confidence interval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BE952-E378-7E42-A6B8-B383559DEEA0}" type="slidenum">
              <a:rPr lang="en-VN" smtClean="0"/>
              <a:t>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33389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Nonstationarry trends are present should be eliminated before computing the periodogram. Trends introduce extremely low freqeucny components in the periodogram that tend to obscure the apperance at higher freqs. </a:t>
            </a:r>
            <a:r>
              <a:rPr lang="en-VN" dirty="0">
                <a:sym typeface="Wingdings" pitchFamily="2" charset="2"/>
              </a:rPr>
              <a:t> Center the data prior to a spectral analysis 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BE952-E378-7E42-A6B8-B383559DEEA0}" type="slidenum">
              <a:rPr lang="en-VN" smtClean="0"/>
              <a:t>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01340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does not depend on w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BE952-E378-7E42-A6B8-B383559DEEA0}" type="slidenum">
              <a:rPr lang="en-VN" smtClean="0"/>
              <a:t>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84161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BE952-E378-7E42-A6B8-B383559DEEA0}" type="slidenum">
              <a:rPr lang="en-VN" smtClean="0"/>
              <a:t>10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49145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does not depend on w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BE952-E378-7E42-A6B8-B383559DEEA0}" type="slidenum">
              <a:rPr lang="en-VN" smtClean="0"/>
              <a:t>11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92040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Multiplicative models are used primarily for testing inferences about the effects of various predictor variables and their interactions on the response variable in much the same way as factorial ANOVA.</a:t>
            </a:r>
            <a:endParaRPr lang="en-VN" dirty="0"/>
          </a:p>
          <a:p>
            <a:endParaRPr lang="en-VN" dirty="0"/>
          </a:p>
          <a:p>
            <a:r>
              <a:rPr lang="en-VN" dirty="0"/>
              <a:t>The residuals are approximately independent and identically distributed for large n. </a:t>
            </a:r>
          </a:p>
          <a:p>
            <a:endParaRPr lang="en-VN" dirty="0"/>
          </a:p>
          <a:p>
            <a:r>
              <a:rPr lang="en-US" dirty="0"/>
              <a:t>The rescaling of residuals performed in Step 3 serves essentially the same purpose as re-centering the data in an additive regression model in order to avoid an additional bias at the resampling stage. 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BE952-E378-7E42-A6B8-B383559DEEA0}" type="slidenum">
              <a:rPr lang="en-VN" smtClean="0"/>
              <a:t>12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91170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8911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311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34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0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1936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82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15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9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46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80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7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18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8" r:id="rId6"/>
    <p:sldLayoutId id="2147483723" r:id="rId7"/>
    <p:sldLayoutId id="2147483724" r:id="rId8"/>
    <p:sldLayoutId id="2147483725" r:id="rId9"/>
    <p:sldLayoutId id="2147483727" r:id="rId10"/>
    <p:sldLayoutId id="2147483726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yenle-gh/spec.boots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tor.org/stable/224215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j.sigpro.2009.11.030" TargetMode="External"/><Relationship Id="rId5" Type="http://schemas.openxmlformats.org/officeDocument/2006/relationships/hyperlink" Target="https://rdrr.io/cran/astsa/man/mvspec.html" TargetMode="External"/><Relationship Id="rId4" Type="http://schemas.openxmlformats.org/officeDocument/2006/relationships/hyperlink" Target="https://rdrr.io/github/jrnold/resamplr/man/tsbootstrap.htm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F0CAD46-2E46-44EB-A063-C05881768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 descr="A close-up of a flag&#10;&#10;Description automatically generated with low confidence">
            <a:extLst>
              <a:ext uri="{FF2B5EF4-FFF2-40B4-BE49-F238E27FC236}">
                <a16:creationId xmlns:a16="http://schemas.microsoft.com/office/drawing/2014/main" id="{D27E10E5-1745-8821-69C7-7383DA09A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33" b="7697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E8A7E9B-3161-4AE7-B85C-EE3D7786D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0" y="1028700"/>
            <a:ext cx="10134600" cy="4800600"/>
          </a:xfrm>
          <a:prstGeom prst="rect">
            <a:avLst/>
          </a:pr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47D8F-E7FD-7AD2-2398-9CB05F46F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9253" y="1942391"/>
            <a:ext cx="7113494" cy="1486609"/>
          </a:xfrm>
        </p:spPr>
        <p:txBody>
          <a:bodyPr>
            <a:noAutofit/>
          </a:bodyPr>
          <a:lstStyle/>
          <a:p>
            <a:r>
              <a:rPr lang="en-VN" sz="4400" b="1" dirty="0">
                <a:latin typeface="Castellar" panose="020A0402060406010301" pitchFamily="18" charset="77"/>
              </a:rPr>
              <a:t>Bootstrapping </a:t>
            </a:r>
            <a:br>
              <a:rPr lang="en-VN" sz="4400" b="1" dirty="0">
                <a:latin typeface="Castellar" panose="020A0402060406010301" pitchFamily="18" charset="77"/>
              </a:rPr>
            </a:br>
            <a:r>
              <a:rPr lang="en-VN" sz="4400" b="1" dirty="0">
                <a:latin typeface="Castellar" panose="020A0402060406010301" pitchFamily="18" charset="77"/>
              </a:rPr>
              <a:t>Spectral Density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AB4F0E-1AA3-7E2B-7D0E-91045EFA8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8989" y="4424305"/>
            <a:ext cx="5074022" cy="972222"/>
          </a:xfrm>
        </p:spPr>
        <p:txBody>
          <a:bodyPr>
            <a:normAutofit/>
          </a:bodyPr>
          <a:lstStyle/>
          <a:p>
            <a:r>
              <a:rPr lang="en-US" sz="2400" dirty="0" err="1"/>
              <a:t>Uyen</a:t>
            </a:r>
            <a:r>
              <a:rPr lang="en-US" sz="2400" dirty="0"/>
              <a:t> Le</a:t>
            </a:r>
            <a:endParaRPr lang="en-VN" sz="24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E45FAB-3768-4529-B0E8-A0E9BE5E3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3891005"/>
            <a:ext cx="867485" cy="115439"/>
            <a:chOff x="8910933" y="1861308"/>
            <a:chExt cx="867485" cy="1154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FF68CFF-0675-43D9-8EF2-EAC1F19D2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414FA8-D7DF-4B14-AD83-846AB2899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38B88A0-A01D-4106-8E09-1AEB09B0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495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48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8EBF57-1486-EB4D-8BE1-AB4541F8688A}"/>
              </a:ext>
            </a:extLst>
          </p:cNvPr>
          <p:cNvSpPr txBox="1"/>
          <p:nvPr/>
        </p:nvSpPr>
        <p:spPr>
          <a:xfrm>
            <a:off x="1858607" y="734637"/>
            <a:ext cx="2310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 b="1" dirty="0"/>
              <a:t>Kernel Weights</a:t>
            </a:r>
          </a:p>
        </p:txBody>
      </p:sp>
      <p:pic>
        <p:nvPicPr>
          <p:cNvPr id="1026" name="Picture 2" descr="Kernels">
            <a:extLst>
              <a:ext uri="{FF2B5EF4-FFF2-40B4-BE49-F238E27FC236}">
                <a16:creationId xmlns:a16="http://schemas.microsoft.com/office/drawing/2014/main" id="{780210D8-465B-7FAE-5902-07F6A00A7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57" y="1766887"/>
            <a:ext cx="5373255" cy="369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33AD6B-13F5-944C-C469-31A413FEF4DF}"/>
              </a:ext>
            </a:extLst>
          </p:cNvPr>
          <p:cNvSpPr txBox="1"/>
          <p:nvPr/>
        </p:nvSpPr>
        <p:spPr>
          <a:xfrm>
            <a:off x="7665254" y="734637"/>
            <a:ext cx="243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 b="1" dirty="0"/>
              <a:t>Daniell Weights</a:t>
            </a:r>
          </a:p>
        </p:txBody>
      </p:sp>
      <p:pic>
        <p:nvPicPr>
          <p:cNvPr id="10" name="Picture 9" descr="Chart, bar chart, histogram&#10;&#10;Description automatically generated">
            <a:extLst>
              <a:ext uri="{FF2B5EF4-FFF2-40B4-BE49-F238E27FC236}">
                <a16:creationId xmlns:a16="http://schemas.microsoft.com/office/drawing/2014/main" id="{A9EBF13C-9090-716D-779E-9E27EF1EB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32" y="1766887"/>
            <a:ext cx="6412511" cy="39073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018F65-281F-2B59-9740-1169C1058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4256" y="5674219"/>
            <a:ext cx="2700287" cy="25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95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ext&#10;&#10;Description automatically generated with medium confidence">
            <a:extLst>
              <a:ext uri="{FF2B5EF4-FFF2-40B4-BE49-F238E27FC236}">
                <a16:creationId xmlns:a16="http://schemas.microsoft.com/office/drawing/2014/main" id="{DB4E747D-C77B-55F0-4CF5-944CBFC69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348" y="2038349"/>
            <a:ext cx="9652254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0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076A4E-38BA-4BCB-BE40-AD144E24E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D0C60F-E7BC-47C4-989A-5CF3E68BD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B572D2B0-57F9-4D28-8840-98CD62539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0" y="1028700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1DC64-9B83-AEA9-8945-BE9CD0246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420" y="1737360"/>
            <a:ext cx="3185159" cy="2524187"/>
          </a:xfrm>
        </p:spPr>
        <p:txBody>
          <a:bodyPr anchor="ctr">
            <a:normAutofit/>
          </a:bodyPr>
          <a:lstStyle/>
          <a:p>
            <a:pPr algn="ctr"/>
            <a:r>
              <a:rPr lang="en-VN" b="1" dirty="0"/>
              <a:t>Step 3: Compute and Rescale the Residuals </a:t>
            </a:r>
            <a:endParaRPr lang="en-VN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AA1BBE-72CC-2566-C78F-1369E12940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64975" y="931516"/>
                <a:ext cx="4958049" cy="3498107"/>
              </a:xfrm>
            </p:spPr>
            <p:txBody>
              <a:bodyPr anchor="ctr">
                <a:noAutofit/>
              </a:bodyPr>
              <a:lstStyle/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VN" sz="1600" dirty="0"/>
                  <a:t>Based on the interpretation of the spectral estimation problem as a multiplicative regression problem: </a:t>
                </a: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…,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VN" sz="1600" dirty="0"/>
              </a:p>
              <a:p>
                <a:pPr>
                  <a:lnSpc>
                    <a:spcPct val="100000"/>
                  </a:lnSpc>
                </a:pPr>
                <a:endParaRPr lang="en-VN" sz="1600" dirty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VN" sz="1600" dirty="0"/>
                  <a:t>Estimate the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VN" sz="1600" dirty="0"/>
                  <a:t> 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…,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VN" sz="1600" dirty="0"/>
                  <a:t> as: </a:t>
                </a: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VN" sz="1600" dirty="0"/>
              </a:p>
              <a:p>
                <a:pPr>
                  <a:lnSpc>
                    <a:spcPct val="100000"/>
                  </a:lnSpc>
                </a:pPr>
                <a:endParaRPr lang="en-VN" sz="1600" dirty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VN" sz="1600" dirty="0"/>
                  <a:t>Rescale the residuals 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…,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VN" sz="1600" dirty="0"/>
                  <a:t> : </a:t>
                </a:r>
              </a:p>
              <a:p>
                <a:pPr algn="ctr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V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V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V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acc>
                      </m:den>
                    </m:f>
                  </m:oMath>
                </a14:m>
                <a:r>
                  <a:rPr lang="en-VN" sz="1600" dirty="0"/>
                  <a:t> ,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VN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V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VN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AA1BBE-72CC-2566-C78F-1369E12940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64975" y="931516"/>
                <a:ext cx="4958049" cy="3498107"/>
              </a:xfrm>
              <a:blipFill>
                <a:blip r:embed="rId3"/>
                <a:stretch>
                  <a:fillRect l="-510" b="-1413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C9662EB-16C6-D8F6-828E-30A0BAD5B4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4699" y="4916864"/>
            <a:ext cx="4038600" cy="72694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CD49DFA-3E95-4EE4-8505-DADB9ABC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4550150"/>
            <a:ext cx="867485" cy="115439"/>
            <a:chOff x="8910933" y="1861308"/>
            <a:chExt cx="867485" cy="1154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6D817C6-71C0-49E6-8B19-E9E9217A2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23AD9A9-354F-444B-9370-B698970FE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7F4928-516E-4CF1-8E81-C48527970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191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EFAF-EF77-3D74-9F16-329540BC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b="1" dirty="0"/>
              <a:t>Step 4 – 6: Bootstrap Residuals and Estimate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15767A-0C79-239C-C35D-CF679A8655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VN" b="1" dirty="0"/>
                  <a:t>Bootstrap Residuals: </a:t>
                </a:r>
                <a:r>
                  <a:rPr lang="en-VN" dirty="0"/>
                  <a:t>Draw independent bootstrap residuals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V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acc>
                      <m:accPr>
                        <m:chr m:val="̃"/>
                        <m:ctrlPr>
                          <a:rPr lang="en-V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VN" dirty="0"/>
                  <a:t> from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V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V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V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 …,</m:t>
                    </m:r>
                    <m:acc>
                      <m:accPr>
                        <m:chr m:val="̃"/>
                        <m:ctrlPr>
                          <a:rPr lang="en-V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</m:oMath>
                </a14:m>
                <a:r>
                  <a:rPr lang="en-VN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VN" b="1" dirty="0"/>
                  <a:t>Bootstrap Estimate: </a:t>
                </a:r>
              </a:p>
              <a:p>
                <a:pPr marL="560070" lvl="1" indent="-285750">
                  <a:buFont typeface="Wingdings" pitchFamily="2" charset="2"/>
                  <a:buChar char="§"/>
                </a:pPr>
                <a:r>
                  <a:rPr lang="en-VN" sz="2000" dirty="0"/>
                  <a:t>Choose a new resampling bandwidth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VN" sz="2000" dirty="0"/>
                  <a:t>.</a:t>
                </a:r>
              </a:p>
              <a:p>
                <a:pPr marL="560070" lvl="1" indent="-285750">
                  <a:buFont typeface="Wingdings" pitchFamily="2" charset="2"/>
                  <a:buChar char="§"/>
                </a:pPr>
                <a:r>
                  <a:rPr lang="en-VN" sz="2000" dirty="0"/>
                  <a:t>Calcaulate a smoothed spectral density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VN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VN" sz="2000" dirty="0"/>
                  <a:t>.</a:t>
                </a:r>
              </a:p>
              <a:p>
                <a:pPr marL="560070" lvl="1" indent="-285750">
                  <a:buFont typeface="Wingdings" pitchFamily="2" charset="2"/>
                  <a:buChar char="§"/>
                </a:pPr>
                <a:r>
                  <a:rPr lang="en-VN" sz="2000" dirty="0"/>
                  <a:t>Define the bootstrap periodogram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V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V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VN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V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VN" sz="2000" dirty="0"/>
                  <a:t>.</a:t>
                </a:r>
              </a:p>
              <a:p>
                <a:pPr marL="560070" lvl="1" indent="-285750">
                  <a:buFont typeface="Wingdings" pitchFamily="2" charset="2"/>
                  <a:buChar char="§"/>
                </a:pPr>
                <a:r>
                  <a:rPr lang="en-VN" sz="2000" dirty="0"/>
                  <a:t>Find the bootstrap kernel spectral density estimate </a:t>
                </a:r>
              </a:p>
              <a:p>
                <a:pPr marL="617220" lvl="1" indent="-342900"/>
                <a:endParaRPr lang="en-VN" sz="2000" b="1" dirty="0"/>
              </a:p>
              <a:p>
                <a:pPr marL="617220" lvl="1" indent="-342900"/>
                <a:endParaRPr lang="en-VN" sz="2000" b="1" dirty="0"/>
              </a:p>
              <a:p>
                <a:r>
                  <a:rPr lang="en-VN" b="1" dirty="0"/>
                  <a:t>Repeat the process a large number of times.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15767A-0C79-239C-C35D-CF679A8655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52" t="-319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86B437-D923-3188-8778-D0BD1F081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175" y="4643438"/>
            <a:ext cx="3556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43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3347B1-67AA-7747-B400-EFE99C43C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406" y="2430461"/>
            <a:ext cx="8739187" cy="388408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E1DFA6E-4748-AF71-A583-B1A4826C6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</p:spPr>
        <p:txBody>
          <a:bodyPr/>
          <a:lstStyle/>
          <a:p>
            <a:r>
              <a:rPr lang="en-VN" b="1" dirty="0"/>
              <a:t>Step 4 – 6: Bootstrap Residuals and Estimate</a:t>
            </a:r>
          </a:p>
        </p:txBody>
      </p:sp>
    </p:spTree>
    <p:extLst>
      <p:ext uri="{BB962C8B-B14F-4D97-AF65-F5344CB8AC3E}">
        <p14:creationId xmlns:p14="http://schemas.microsoft.com/office/powerpoint/2010/main" val="2546348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614421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7ADCA-B86B-EB90-CC8E-5B1F1DDE8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340" y="1066800"/>
            <a:ext cx="3931320" cy="22671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b="1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Step 7: Confidence Interval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0386E5-1638-9A8A-84C3-9E1E42F797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2340" y="4327781"/>
                <a:ext cx="3931321" cy="1033669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dirty="0"/>
                  <a:t>Find the lower and upper bounds of the confidence interval corresponding to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0386E5-1638-9A8A-84C3-9E1E42F79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2340" y="4327781"/>
                <a:ext cx="3931321" cy="1033669"/>
              </a:xfrm>
              <a:blipFill>
                <a:blip r:embed="rId2"/>
                <a:stretch>
                  <a:fillRect t="-3614" r="-1935" b="-7229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44DE58E-8803-4929-834F-8A779325C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131" y="1943930"/>
            <a:ext cx="5839621" cy="3328582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3871114"/>
            <a:ext cx="867485" cy="115439"/>
            <a:chOff x="8910933" y="1861308"/>
            <a:chExt cx="867485" cy="11543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9725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0AE48E-D0EB-DE4A-825F-4CAE8A158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1152525"/>
            <a:ext cx="5143500" cy="38100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DE03104-340A-9B0A-D15A-8F6CDE545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" y="1993631"/>
            <a:ext cx="5341250" cy="3667810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D5618710-1F89-EEA3-E9BE-B98BBCE59F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55"/>
          <a:stretch/>
        </p:blipFill>
        <p:spPr>
          <a:xfrm>
            <a:off x="6592365" y="216249"/>
            <a:ext cx="4458691" cy="3234162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BA76E1FD-821B-0F1E-9A4F-272AF555D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184" y="3586292"/>
            <a:ext cx="4458691" cy="31075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041CFE-85DD-9EAA-395F-7CD5CA742C97}"/>
              </a:ext>
            </a:extLst>
          </p:cNvPr>
          <p:cNvSpPr txBox="1"/>
          <p:nvPr/>
        </p:nvSpPr>
        <p:spPr>
          <a:xfrm>
            <a:off x="2460827" y="460807"/>
            <a:ext cx="1507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b="1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335802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60AA7DD9-3365-0B87-2DB6-692F03305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6" y="3588405"/>
            <a:ext cx="4128165" cy="2898115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773E2D9-D1E2-9E26-919D-8E7041F4D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341" y="924510"/>
            <a:ext cx="7439165" cy="5209590"/>
          </a:xfrm>
          <a:prstGeom prst="rect">
            <a:avLst/>
          </a:prstGeom>
        </p:spPr>
      </p:pic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623BC258-6841-E4ED-304B-567DA6A02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6" y="572090"/>
            <a:ext cx="4128165" cy="293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53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CA9FEC4-A51F-61A4-E4C9-F5B627AB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3327" y="4588185"/>
            <a:ext cx="7025346" cy="10286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b="1" cap="all" spc="390" baseline="0" dirty="0" err="1"/>
              <a:t>spec.boots</a:t>
            </a:r>
            <a:r>
              <a:rPr lang="en-US" b="1" cap="all" spc="390" baseline="0" dirty="0"/>
              <a:t>: Bootstrapping Spectral Density</a:t>
            </a:r>
          </a:p>
        </p:txBody>
      </p:sp>
      <p:pic>
        <p:nvPicPr>
          <p:cNvPr id="52" name="Graphic 25" descr="Web Design">
            <a:extLst>
              <a:ext uri="{FF2B5EF4-FFF2-40B4-BE49-F238E27FC236}">
                <a16:creationId xmlns:a16="http://schemas.microsoft.com/office/drawing/2014/main" id="{682D19A9-C165-B1D5-FCE9-AFF52CC98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8916" y="134017"/>
            <a:ext cx="4454168" cy="44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7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" y="159026"/>
            <a:ext cx="5943600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A1AEC-A819-2D4F-6F21-F2B605CCC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62" y="1066801"/>
            <a:ext cx="4612277" cy="2077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b="1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How to use spec.boots?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E61D046E-5457-1FF9-0982-231AFFC1A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3678" y="477269"/>
            <a:ext cx="5473662" cy="68420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7B55887-2797-34BE-FDEA-A24A34872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813" y="1481138"/>
            <a:ext cx="5662905" cy="50683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90458" y="4237480"/>
            <a:ext cx="867485" cy="115439"/>
            <a:chOff x="8910933" y="1861308"/>
            <a:chExt cx="867485" cy="1154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6802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0191B-4B54-40D8-F693-849D51BB9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963919"/>
            <a:ext cx="10134600" cy="1036994"/>
          </a:xfrm>
        </p:spPr>
        <p:txBody>
          <a:bodyPr anchor="b">
            <a:normAutofit/>
          </a:bodyPr>
          <a:lstStyle/>
          <a:p>
            <a:pPr algn="ctr"/>
            <a:r>
              <a:rPr lang="en-VN" sz="4000" b="1" dirty="0"/>
              <a:t>Content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7FFE71-34DC-4C53-AE0F-6B141D08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7" y="2169459"/>
            <a:ext cx="867485" cy="115439"/>
            <a:chOff x="8910933" y="1861308"/>
            <a:chExt cx="867485" cy="1154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DF92F1-0E20-46AC-BB8F-F66926B40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FA14CB4-8459-4D23-B4FF-8F9868E3F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0C763F-37C4-4E00-AEB2-8867F4AA2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1FE6304-2BDE-6E2D-28D2-E0272E8130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1060595"/>
              </p:ext>
            </p:extLst>
          </p:nvPr>
        </p:nvGraphicFramePr>
        <p:xfrm>
          <a:off x="1028700" y="2749258"/>
          <a:ext cx="10134600" cy="3338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625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B05A15-C385-14DA-5C67-918FD4434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4387" y="608012"/>
            <a:ext cx="6000152" cy="492126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246856B-5B6C-993B-F481-B97809B2F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424" y="1343025"/>
            <a:ext cx="7387152" cy="529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54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342D6-BD3B-0248-A8A3-6D796B82B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416" y="5031316"/>
            <a:ext cx="9229167" cy="597083"/>
          </a:xfrm>
        </p:spPr>
        <p:txBody>
          <a:bodyPr anchor="b">
            <a:normAutofit/>
          </a:bodyPr>
          <a:lstStyle/>
          <a:p>
            <a:pPr algn="ctr"/>
            <a:r>
              <a:rPr lang="en-VN" dirty="0"/>
              <a:t>Different numbers of bootstrap samples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B36D2FA4-93CF-8A01-95FF-EFF1B3DB8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889" y="2057061"/>
            <a:ext cx="3782196" cy="2675903"/>
          </a:xfrm>
          <a:prstGeom prst="rect">
            <a:avLst/>
          </a:prstGeom>
        </p:spPr>
      </p:pic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84D03311-B3A6-7906-194B-441D6EAD4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536" y="2097193"/>
            <a:ext cx="3712353" cy="2635771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BC64E93-54AF-ACD9-0E5A-4105D2E7D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51" y="2097193"/>
            <a:ext cx="3712354" cy="266361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87FFE71-34DC-4C53-AE0F-6B141D08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5854127"/>
            <a:ext cx="867485" cy="115439"/>
            <a:chOff x="8910933" y="1861308"/>
            <a:chExt cx="867485" cy="11543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DF92F1-0E20-46AC-BB8F-F66926B40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14CB4-8459-4D23-B4FF-8F9868E3F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A0C763F-37C4-4E00-AEB2-8867F4AA2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7FAD3C1-1A31-72A2-EE12-A4CAA0FEDB8A}"/>
              </a:ext>
            </a:extLst>
          </p:cNvPr>
          <p:cNvSpPr txBox="1"/>
          <p:nvPr/>
        </p:nvSpPr>
        <p:spPr>
          <a:xfrm>
            <a:off x="1603808" y="1278983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VN" dirty="0"/>
              <a:t>boot = 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8FEDD-157E-4DB0-8D7B-148DBC691F3D}"/>
              </a:ext>
            </a:extLst>
          </p:cNvPr>
          <p:cNvSpPr txBox="1"/>
          <p:nvPr/>
        </p:nvSpPr>
        <p:spPr>
          <a:xfrm>
            <a:off x="5477079" y="127898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VN" dirty="0"/>
              <a:t>boot = 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D838C7-954D-0E63-B8E2-095321451991}"/>
              </a:ext>
            </a:extLst>
          </p:cNvPr>
          <p:cNvSpPr txBox="1"/>
          <p:nvPr/>
        </p:nvSpPr>
        <p:spPr>
          <a:xfrm>
            <a:off x="9269067" y="1278983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VN" dirty="0"/>
              <a:t>boot = 1000</a:t>
            </a:r>
          </a:p>
        </p:txBody>
      </p:sp>
    </p:spTree>
    <p:extLst>
      <p:ext uri="{BB962C8B-B14F-4D97-AF65-F5344CB8AC3E}">
        <p14:creationId xmlns:p14="http://schemas.microsoft.com/office/powerpoint/2010/main" val="717528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17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48EF695B-E7DE-4164-862A-9CD06DFB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2268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046A0D-9E99-94DB-7FA9-FFB9026E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268" y="1000366"/>
            <a:ext cx="4580641" cy="1239627"/>
          </a:xfrm>
        </p:spPr>
        <p:txBody>
          <a:bodyPr anchor="b">
            <a:normAutofit/>
          </a:bodyPr>
          <a:lstStyle/>
          <a:p>
            <a:pPr algn="ctr"/>
            <a:r>
              <a:rPr lang="en-VN" dirty="0"/>
              <a:t>Kernel Choice Matters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FB68346-1AEE-1C59-936E-A1E5B9787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251" y="2884395"/>
            <a:ext cx="3950677" cy="246914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Drawback of Averaging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7A60E8C-B2BE-AB95-6456-3293AEC1C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767" y="739858"/>
            <a:ext cx="3338297" cy="2637253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2F5D915-0B49-4963-C543-66FD2C747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391" y="3747309"/>
            <a:ext cx="3348894" cy="263725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98847" y="2543656"/>
            <a:ext cx="867485" cy="115439"/>
            <a:chOff x="8910933" y="1861308"/>
            <a:chExt cx="867485" cy="115439"/>
          </a:xfrm>
        </p:grpSpPr>
        <p:sp>
          <p:nvSpPr>
            <p:cNvPr id="42" name="Rectangle 22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D1E6712-68D6-F076-B0F9-84EA335CA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391" y="722220"/>
            <a:ext cx="3415376" cy="2672531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00722B8-4F21-4AE4-4361-CBDD783AA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7406" y="3733837"/>
            <a:ext cx="3455658" cy="272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41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" y="3732143"/>
            <a:ext cx="11887200" cy="2969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BA39C-5F35-4033-B9F9-6E8F07DB4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95" y="4158695"/>
            <a:ext cx="10579070" cy="7980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b="1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CPI returns 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7028127-23C0-EFAC-7B33-FF2495B82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5" r="-2" b="2392"/>
          <a:stretch/>
        </p:blipFill>
        <p:spPr>
          <a:xfrm>
            <a:off x="6023617" y="111344"/>
            <a:ext cx="6102092" cy="3591142"/>
          </a:xfrm>
          <a:prstGeom prst="rect">
            <a:avLst/>
          </a:prstGeom>
        </p:spPr>
      </p:pic>
      <p:pic>
        <p:nvPicPr>
          <p:cNvPr id="18" name="Content Placeholder 17" descr="Chart, line chart&#10;&#10;Description automatically generated">
            <a:extLst>
              <a:ext uri="{FF2B5EF4-FFF2-40B4-BE49-F238E27FC236}">
                <a16:creationId xmlns:a16="http://schemas.microsoft.com/office/drawing/2014/main" id="{DB124511-EABF-3E4C-D26D-8A09167F1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856" r="-2" b="1842"/>
          <a:stretch/>
        </p:blipFill>
        <p:spPr>
          <a:xfrm>
            <a:off x="170148" y="147121"/>
            <a:ext cx="5935082" cy="3492681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71488" y="5209066"/>
            <a:ext cx="867485" cy="115439"/>
            <a:chOff x="8910933" y="1861308"/>
            <a:chExt cx="867485" cy="11543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869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D2EAB-212F-5FCB-EF1B-9E6BD953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VN" sz="4400" b="1" dirty="0"/>
              <a:t>Future Work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B384BD-6A06-47E9-6DDF-C91C7F72944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28700" y="2161903"/>
          <a:ext cx="10134600" cy="3969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1941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8BAC288-224F-E4BB-1CC5-F3BE6A612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71" y="800100"/>
            <a:ext cx="10041858" cy="5042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987E4D-5E74-EC78-AD14-FC9A580D1BE9}"/>
              </a:ext>
            </a:extLst>
          </p:cNvPr>
          <p:cNvSpPr txBox="1"/>
          <p:nvPr/>
        </p:nvSpPr>
        <p:spPr>
          <a:xfrm>
            <a:off x="238720" y="6186487"/>
            <a:ext cx="5361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https://github.com/uyenle-gh/spec.boots</a:t>
            </a:r>
            <a:r>
              <a:rPr lang="en-US" sz="2400" dirty="0"/>
              <a:t> </a:t>
            </a:r>
            <a:endParaRPr lang="en-VN" sz="2400" dirty="0"/>
          </a:p>
        </p:txBody>
      </p:sp>
    </p:spTree>
    <p:extLst>
      <p:ext uri="{BB962C8B-B14F-4D97-AF65-F5344CB8AC3E}">
        <p14:creationId xmlns:p14="http://schemas.microsoft.com/office/powerpoint/2010/main" val="2348158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369C6-B62F-7D5A-6917-DDB78577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797E6-691B-DA20-E35E-875274FC7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[1] Franke, J., and W. </a:t>
            </a:r>
            <a:r>
              <a:rPr lang="en-US" dirty="0" err="1"/>
              <a:t>Hardle</a:t>
            </a:r>
            <a:r>
              <a:rPr lang="en-US" dirty="0"/>
              <a:t>. “On Bootstrapping Kernel Spectral Estimates.” The Annals of Statistics, vol. 20, no. 1, 1992, pp. 121–45. JSTOR, </a:t>
            </a:r>
            <a:r>
              <a:rPr lang="en-US" dirty="0">
                <a:hlinkClick r:id="rId3"/>
              </a:rPr>
              <a:t>http://www.jstor.org/stable/2242153</a:t>
            </a:r>
            <a:r>
              <a:rPr lang="en-US" dirty="0"/>
              <a:t>. </a:t>
            </a:r>
          </a:p>
          <a:p>
            <a:r>
              <a:rPr lang="en-US" dirty="0"/>
              <a:t>[2] “</a:t>
            </a:r>
            <a:r>
              <a:rPr lang="en-US" dirty="0" err="1"/>
              <a:t>tsbootstrap</a:t>
            </a:r>
            <a:r>
              <a:rPr lang="en-US" dirty="0"/>
              <a:t>: Generate time-series bootstrap replicates.” </a:t>
            </a:r>
            <a:r>
              <a:rPr lang="en-US" dirty="0" err="1"/>
              <a:t>resamplr</a:t>
            </a:r>
            <a:r>
              <a:rPr lang="en-US" dirty="0"/>
              <a:t>: Resampling Methods. R Documentation. </a:t>
            </a:r>
            <a:r>
              <a:rPr lang="en-US" dirty="0">
                <a:hlinkClick r:id="rId4"/>
              </a:rPr>
              <a:t>https://rdrr.io/github/jrnold/resamplr/man/tsbootstrap.html</a:t>
            </a:r>
            <a:r>
              <a:rPr lang="en-US" dirty="0"/>
              <a:t>. </a:t>
            </a:r>
          </a:p>
          <a:p>
            <a:r>
              <a:rPr lang="en-US" dirty="0"/>
              <a:t>[3] </a:t>
            </a:r>
            <a:r>
              <a:rPr lang="en-US" dirty="0" err="1"/>
              <a:t>Stoffer</a:t>
            </a:r>
            <a:r>
              <a:rPr lang="en-US" dirty="0"/>
              <a:t>, David and Poison, Nicky. “</a:t>
            </a:r>
            <a:r>
              <a:rPr lang="en-US" dirty="0" err="1"/>
              <a:t>mvspec</a:t>
            </a:r>
            <a:r>
              <a:rPr lang="en-US" dirty="0"/>
              <a:t>: Univariate and Multivariate Spectral Estimation.”. </a:t>
            </a:r>
            <a:r>
              <a:rPr lang="en-US" dirty="0" err="1"/>
              <a:t>astsa</a:t>
            </a:r>
            <a:r>
              <a:rPr lang="en-US" dirty="0"/>
              <a:t>: Applied Statistical Time Series Analysis. R Documentation. 2017. </a:t>
            </a:r>
            <a:r>
              <a:rPr lang="en-US" dirty="0">
                <a:hlinkClick r:id="rId5"/>
              </a:rPr>
              <a:t>https://rdrr.io/cran/astsa/man/mvspec.html</a:t>
            </a:r>
            <a:r>
              <a:rPr lang="en-US" dirty="0"/>
              <a:t>. </a:t>
            </a:r>
          </a:p>
          <a:p>
            <a:r>
              <a:rPr lang="en-US" b="0" dirty="0">
                <a:solidFill>
                  <a:srgbClr val="333333"/>
                </a:solidFill>
                <a:effectLst/>
              </a:rPr>
              <a:t>[4] </a:t>
            </a:r>
            <a:r>
              <a:rPr lang="en-US" b="0" dirty="0" err="1">
                <a:solidFill>
                  <a:srgbClr val="333333"/>
                </a:solidFill>
                <a:effectLst/>
              </a:rPr>
              <a:t>Zoubir</a:t>
            </a:r>
            <a:r>
              <a:rPr lang="en-US" b="0" dirty="0">
                <a:solidFill>
                  <a:srgbClr val="333333"/>
                </a:solidFill>
                <a:effectLst/>
              </a:rPr>
              <a:t>, </a:t>
            </a:r>
            <a:r>
              <a:rPr lang="en-US" b="0" dirty="0" err="1">
                <a:solidFill>
                  <a:srgbClr val="333333"/>
                </a:solidFill>
                <a:effectLst/>
              </a:rPr>
              <a:t>Abdelhak</a:t>
            </a:r>
            <a:r>
              <a:rPr lang="en-US" b="0" dirty="0">
                <a:solidFill>
                  <a:srgbClr val="333333"/>
                </a:solidFill>
                <a:effectLst/>
              </a:rPr>
              <a:t> M.. “Bootstrapping spectra: Methods, comparisons and application to knock data”. Signal Process. 90, 5. May, 2010, 1424–1435. </a:t>
            </a:r>
            <a:r>
              <a:rPr lang="en-US" b="0" dirty="0">
                <a:solidFill>
                  <a:srgbClr val="333333"/>
                </a:solidFill>
                <a:effectLst/>
                <a:hlinkClick r:id="rId6"/>
              </a:rPr>
              <a:t>https://doi.org/10.1016/j.sigpro.2009.11.030</a:t>
            </a:r>
            <a:r>
              <a:rPr lang="en-US" b="0" dirty="0">
                <a:solidFill>
                  <a:srgbClr val="333333"/>
                </a:solidFill>
                <a:effectLst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00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F0CAD46-2E46-44EB-A063-C05881768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image of hands applauding">
            <a:extLst>
              <a:ext uri="{FF2B5EF4-FFF2-40B4-BE49-F238E27FC236}">
                <a16:creationId xmlns:a16="http://schemas.microsoft.com/office/drawing/2014/main" id="{99453DBA-D5DF-072A-7A1E-860996F96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6" b="1513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FDFF237-4369-41A3-9CE4-CD1A6813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49553"/>
            <a:ext cx="12191999" cy="532005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7000">
                <a:srgbClr val="000000">
                  <a:alpha val="41000"/>
                </a:srgbClr>
              </a:gs>
              <a:gs pos="81000">
                <a:srgbClr val="000000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78112-A443-9155-308D-88E91F3D5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091" y="2633933"/>
            <a:ext cx="8039818" cy="16435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for your listening!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E45FAB-3768-4529-B0E8-A0E9BE5E3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739509"/>
            <a:ext cx="867485" cy="115439"/>
            <a:chOff x="8910933" y="1861308"/>
            <a:chExt cx="867485" cy="1154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F68CFF-0675-43D9-8EF2-EAC1F19D2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1414FA8-D7DF-4B14-AD83-846AB2899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38B88A0-A01D-4106-8E09-1AEB09B0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531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1603-9A9B-B3E1-0609-D99C94E67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4177" y="993111"/>
            <a:ext cx="2483643" cy="719138"/>
          </a:xfrm>
        </p:spPr>
        <p:txBody>
          <a:bodyPr>
            <a:normAutofit/>
          </a:bodyPr>
          <a:lstStyle/>
          <a:p>
            <a:pPr algn="ctr"/>
            <a:r>
              <a:rPr lang="en-VN" sz="3600" b="1" dirty="0"/>
              <a:t>Motivation </a:t>
            </a: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FA2D95E2-B6CD-C34F-D5B1-3EF2602A3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790683"/>
            <a:ext cx="5880052" cy="3646970"/>
          </a:xfrm>
          <a:prstGeom prst="rect">
            <a:avLst/>
          </a:prstGeom>
        </p:spPr>
      </p:pic>
      <p:pic>
        <p:nvPicPr>
          <p:cNvPr id="13" name="Content Placeholder 12" descr="Chart, line chart&#10;&#10;Description automatically generated">
            <a:extLst>
              <a:ext uri="{FF2B5EF4-FFF2-40B4-BE49-F238E27FC236}">
                <a16:creationId xmlns:a16="http://schemas.microsoft.com/office/drawing/2014/main" id="{7DB860B3-0961-2453-D016-7FD888A08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03918" y="1947552"/>
            <a:ext cx="5584162" cy="3490101"/>
          </a:xfrm>
        </p:spPr>
      </p:pic>
    </p:spTree>
    <p:extLst>
      <p:ext uri="{BB962C8B-B14F-4D97-AF65-F5344CB8AC3E}">
        <p14:creationId xmlns:p14="http://schemas.microsoft.com/office/powerpoint/2010/main" val="420230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1135 L -0.24219 -0.011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C64E1-3301-E52D-040C-4557519A2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462" y="843808"/>
            <a:ext cx="9229725" cy="719138"/>
          </a:xfrm>
        </p:spPr>
        <p:txBody>
          <a:bodyPr/>
          <a:lstStyle/>
          <a:p>
            <a:pPr algn="ctr"/>
            <a:r>
              <a:rPr lang="en-VN" b="1" dirty="0"/>
              <a:t>Periodogram and Spectral Density 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B025F6F-647F-79BC-C261-030F0B16E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46411" y="1859755"/>
            <a:ext cx="5790663" cy="3586163"/>
          </a:xfr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BDDC284-A0C2-7B4B-E786-B5E84300D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215" y="1919285"/>
            <a:ext cx="5662392" cy="352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1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44444E-6 L -0.23216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15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867259F6-E052-402E-1D1E-82747EC11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5973" y="301861"/>
            <a:ext cx="5357221" cy="3225817"/>
          </a:xfrm>
        </p:spPr>
      </p:pic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14C3796E-0CA4-C3CE-C7B6-1772D5487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73" y="3540142"/>
            <a:ext cx="5441084" cy="3114675"/>
          </a:xfrm>
          <a:prstGeom prst="rect">
            <a:avLst/>
          </a:prstGeom>
        </p:spPr>
      </p:pic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6019215C-C4BA-A91E-769D-33D8767DD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476" y="131069"/>
            <a:ext cx="5441084" cy="3423175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B815FB13-2DE3-9F33-86A9-5D2D3D591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8807" y="3191840"/>
            <a:ext cx="5531362" cy="3462977"/>
          </a:xfrm>
          <a:prstGeom prst="rect">
            <a:avLst/>
          </a:prstGeom>
        </p:spPr>
      </p:pic>
      <p:pic>
        <p:nvPicPr>
          <p:cNvPr id="34" name="Picture 33" descr="Chart, line chart&#10;&#10;Description automatically generated">
            <a:extLst>
              <a:ext uri="{FF2B5EF4-FFF2-40B4-BE49-F238E27FC236}">
                <a16:creationId xmlns:a16="http://schemas.microsoft.com/office/drawing/2014/main" id="{5A1C9208-B4BF-63C7-0067-6C2EBE0BE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476" y="3263954"/>
            <a:ext cx="5531362" cy="346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4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080" y="159026"/>
            <a:ext cx="5943600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AED930-AF2D-D825-D0DD-8E0C27EAB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27" y="1066801"/>
            <a:ext cx="4554747" cy="2077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Solution</a:t>
            </a:r>
            <a:br>
              <a:rPr lang="en-US" sz="28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b="1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BOOTSTRAPPING</a:t>
            </a:r>
            <a:endParaRPr lang="en-US" sz="2800" b="1" kern="1200" cap="all" spc="390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DBABDD1C-0498-015C-DBA4-12917F915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8914" y="1053914"/>
            <a:ext cx="4750173" cy="475017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90458" y="4237480"/>
            <a:ext cx="867485" cy="115439"/>
            <a:chOff x="8910933" y="1861308"/>
            <a:chExt cx="867485" cy="11543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190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61A026-20E3-DD44-B328-B4D29C448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13" y="698433"/>
            <a:ext cx="7772400" cy="5461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011464-7D92-9F0C-9021-680CB03D6E06}"/>
              </a:ext>
            </a:extLst>
          </p:cNvPr>
          <p:cNvSpPr txBox="1"/>
          <p:nvPr/>
        </p:nvSpPr>
        <p:spPr>
          <a:xfrm>
            <a:off x="8739982" y="6159566"/>
            <a:ext cx="34520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 err="1">
                <a:solidFill>
                  <a:srgbClr val="333333"/>
                </a:solidFill>
                <a:effectLst/>
              </a:rPr>
              <a:t>Zoubir</a:t>
            </a:r>
            <a:r>
              <a:rPr lang="en-US" sz="2000" b="0" dirty="0">
                <a:solidFill>
                  <a:srgbClr val="333333"/>
                </a:solidFill>
                <a:effectLst/>
              </a:rPr>
              <a:t>, </a:t>
            </a:r>
            <a:r>
              <a:rPr lang="en-US" sz="2000" b="0" dirty="0" err="1">
                <a:solidFill>
                  <a:srgbClr val="333333"/>
                </a:solidFill>
                <a:effectLst/>
              </a:rPr>
              <a:t>Abdelhak</a:t>
            </a:r>
            <a:r>
              <a:rPr lang="en-US" sz="2000" b="0" dirty="0">
                <a:solidFill>
                  <a:srgbClr val="333333"/>
                </a:solidFill>
                <a:effectLst/>
              </a:rPr>
              <a:t> M..  2010.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4069319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48EF695B-E7DE-4164-862A-9CD06DFB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3DAC-7540-FE64-1419-7E11023ED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883" y="1000366"/>
            <a:ext cx="3995397" cy="1239627"/>
          </a:xfrm>
        </p:spPr>
        <p:txBody>
          <a:bodyPr anchor="b">
            <a:normAutofit/>
          </a:bodyPr>
          <a:lstStyle/>
          <a:p>
            <a:pPr algn="ctr"/>
            <a:r>
              <a:rPr lang="en-VN" b="1" dirty="0"/>
              <a:t>Step 1: Centering  </a:t>
            </a:r>
            <a:endParaRPr lang="en-VN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DE7AA-7113-1C23-60F1-F33FC87A0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144" y="2884395"/>
            <a:ext cx="3862062" cy="2469140"/>
          </a:xfrm>
        </p:spPr>
        <p:txBody>
          <a:bodyPr>
            <a:normAutofit/>
          </a:bodyPr>
          <a:lstStyle/>
          <a:p>
            <a:pPr algn="ctr"/>
            <a:r>
              <a:rPr lang="en-VN" dirty="0"/>
              <a:t>Subtract the sample mean </a:t>
            </a:r>
          </a:p>
          <a:p>
            <a:pPr algn="ctr"/>
            <a:r>
              <a:rPr lang="en-VN" dirty="0"/>
              <a:t>from the data.</a:t>
            </a:r>
          </a:p>
          <a:p>
            <a:pPr algn="ctr"/>
            <a:endParaRPr lang="en-VN" dirty="0"/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7BDBE37-F624-9BDA-5037-91761EADA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809" y="723900"/>
            <a:ext cx="5128381" cy="549469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2543656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822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179D-2D4C-7D97-CF8B-911937742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b="1" dirty="0"/>
              <a:t>Step 2: Initial Estimate</a:t>
            </a:r>
            <a:r>
              <a:rPr lang="en-VN" dirty="0"/>
              <a:t>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1AB34F-2AE3-EF0B-6D0E-0E453A3453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VN" sz="2400" dirty="0"/>
                  <a:t>Compute the Periodogram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Choose a global bandwidth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&gt; 0.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ea typeface="Cambria Math" panose="02040503050406030204" pitchFamily="18" charset="0"/>
                  </a:rPr>
                  <a:t>Calculate the smoothed spectral density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(∙)</m:t>
                    </m:r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is a given symmetric, nonnegative function on the real values.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1AB34F-2AE3-EF0B-6D0E-0E453A3453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3" t="-958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6DC525BE-BB51-B27E-E9ED-A21B8BECD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821" y="3722711"/>
            <a:ext cx="4198358" cy="89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2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dornVTI">
  <a:themeElements>
    <a:clrScheme name="GC1">
      <a:dk1>
        <a:sysClr val="windowText" lastClr="000000"/>
      </a:dk1>
      <a:lt1>
        <a:sysClr val="window" lastClr="FFFFFF"/>
      </a:lt1>
      <a:dk2>
        <a:srgbClr val="2C2830"/>
      </a:dk2>
      <a:lt2>
        <a:srgbClr val="E0DCE1"/>
      </a:lt2>
      <a:accent1>
        <a:srgbClr val="908193"/>
      </a:accent1>
      <a:accent2>
        <a:srgbClr val="A08889"/>
      </a:accent2>
      <a:accent3>
        <a:srgbClr val="B48C7E"/>
      </a:accent3>
      <a:accent4>
        <a:srgbClr val="809C9B"/>
      </a:accent4>
      <a:accent5>
        <a:srgbClr val="899F91"/>
      </a:accent5>
      <a:accent6>
        <a:srgbClr val="728274"/>
      </a:accent6>
      <a:hlink>
        <a:srgbClr val="837585"/>
      </a:hlink>
      <a:folHlink>
        <a:srgbClr val="677E83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1255</TotalTime>
  <Words>835</Words>
  <Application>Microsoft Macintosh PowerPoint</Application>
  <PresentationFormat>Widescreen</PresentationFormat>
  <Paragraphs>99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Bembo</vt:lpstr>
      <vt:lpstr>Calibri</vt:lpstr>
      <vt:lpstr>Cambria Math</vt:lpstr>
      <vt:lpstr>Castellar</vt:lpstr>
      <vt:lpstr>Verdana</vt:lpstr>
      <vt:lpstr>Wingdings</vt:lpstr>
      <vt:lpstr>AdornVTI</vt:lpstr>
      <vt:lpstr>Bootstrapping  Spectral Density</vt:lpstr>
      <vt:lpstr>Content</vt:lpstr>
      <vt:lpstr>Motivation </vt:lpstr>
      <vt:lpstr>Periodogram and Spectral Density </vt:lpstr>
      <vt:lpstr>PowerPoint Presentation</vt:lpstr>
      <vt:lpstr>Solution BOOTSTRAPPING</vt:lpstr>
      <vt:lpstr>PowerPoint Presentation</vt:lpstr>
      <vt:lpstr>Step 1: Centering  </vt:lpstr>
      <vt:lpstr>Step 2: Initial Estimate </vt:lpstr>
      <vt:lpstr>PowerPoint Presentation</vt:lpstr>
      <vt:lpstr>PowerPoint Presentation</vt:lpstr>
      <vt:lpstr>Step 3: Compute and Rescale the Residuals </vt:lpstr>
      <vt:lpstr>Step 4 – 6: Bootstrap Residuals and Estimate</vt:lpstr>
      <vt:lpstr>Step 4 – 6: Bootstrap Residuals and Estimate</vt:lpstr>
      <vt:lpstr>Step 7: Confidence Interval Estimation</vt:lpstr>
      <vt:lpstr>PowerPoint Presentation</vt:lpstr>
      <vt:lpstr>PowerPoint Presentation</vt:lpstr>
      <vt:lpstr>PowerPoint Presentation</vt:lpstr>
      <vt:lpstr>How to use spec.boots?</vt:lpstr>
      <vt:lpstr>PowerPoint Presentation</vt:lpstr>
      <vt:lpstr>Different numbers of bootstrap samples</vt:lpstr>
      <vt:lpstr>Kernel Choice Matters</vt:lpstr>
      <vt:lpstr>CPI returns </vt:lpstr>
      <vt:lpstr>Future Work </vt:lpstr>
      <vt:lpstr>PowerPoint Presentation</vt:lpstr>
      <vt:lpstr>References</vt:lpstr>
      <vt:lpstr>Thank you for your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Bootstrapping  Spectral Density</dc:title>
  <dc:creator>Uyen Phuong Le</dc:creator>
  <cp:lastModifiedBy>Uyen Phuong Le</cp:lastModifiedBy>
  <cp:revision>6</cp:revision>
  <dcterms:created xsi:type="dcterms:W3CDTF">2022-12-07T21:14:35Z</dcterms:created>
  <dcterms:modified xsi:type="dcterms:W3CDTF">2022-12-08T18:09:48Z</dcterms:modified>
</cp:coreProperties>
</file>